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Canva Sans" panose="020B0604020202020204" charset="0"/>
      <p:regular r:id="rId28"/>
    </p:embeddedFont>
    <p:embeddedFont>
      <p:font typeface="Inter" panose="020B0604020202020204" charset="0"/>
      <p:regular r:id="rId29"/>
    </p:embeddedFont>
    <p:embeddedFont>
      <p:font typeface="Inter Bold" panose="020B0604020202020204" charset="0"/>
      <p:regular r:id="rId30"/>
    </p:embeddedFont>
    <p:embeddedFont>
      <p:font typeface="Inter Medium" panose="020B0604020202020204" charset="0"/>
      <p:regular r:id="rId31"/>
    </p:embeddedFont>
    <p:embeddedFont>
      <p:font typeface="Raleway" pitchFamily="2" charset="0"/>
      <p:regular r:id="rId32"/>
    </p:embeddedFont>
    <p:embeddedFont>
      <p:font typeface="Raleway Bold" panose="020B0604020202020204" charset="0"/>
      <p:regular r:id="rId33"/>
    </p:embeddedFont>
    <p:embeddedFont>
      <p:font typeface="Raleway Medium" pitchFamily="2" charset="0"/>
      <p:regular r:id="rId34"/>
    </p:embeddedFont>
    <p:embeddedFont>
      <p:font typeface="Raleway Semi-Bold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slide" Target="slide1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15.svg"/><Relationship Id="rId7" Type="http://schemas.openxmlformats.org/officeDocument/2006/relationships/slide" Target="slide1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5.svg"/><Relationship Id="rId7" Type="http://schemas.openxmlformats.org/officeDocument/2006/relationships/slide" Target="slide1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512522" y="2272922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4045516" y="0"/>
            <a:ext cx="4009182" cy="2272922"/>
          </a:xfrm>
          <a:custGeom>
            <a:avLst/>
            <a:gdLst/>
            <a:ahLst/>
            <a:cxnLst/>
            <a:rect l="l" t="t" r="r" b="b"/>
            <a:pathLst>
              <a:path w="4009182" h="2272922">
                <a:moveTo>
                  <a:pt x="0" y="0"/>
                </a:moveTo>
                <a:lnTo>
                  <a:pt x="4009182" y="0"/>
                </a:lnTo>
                <a:lnTo>
                  <a:pt x="4009182" y="2272922"/>
                </a:lnTo>
                <a:lnTo>
                  <a:pt x="0" y="2272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60680" y="200298"/>
            <a:ext cx="1936040" cy="1656804"/>
          </a:xfrm>
          <a:custGeom>
            <a:avLst/>
            <a:gdLst/>
            <a:ahLst/>
            <a:cxnLst/>
            <a:rect l="l" t="t" r="r" b="b"/>
            <a:pathLst>
              <a:path w="1936040" h="1656804">
                <a:moveTo>
                  <a:pt x="0" y="0"/>
                </a:moveTo>
                <a:lnTo>
                  <a:pt x="1936040" y="0"/>
                </a:lnTo>
                <a:lnTo>
                  <a:pt x="1936040" y="1656804"/>
                </a:lnTo>
                <a:lnTo>
                  <a:pt x="0" y="16568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560802" y="2371571"/>
            <a:ext cx="7849556" cy="4434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1334"/>
              </a:lnSpc>
            </a:pPr>
            <a:r>
              <a:rPr lang="en-US" sz="12594" b="1" spc="-57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superstore sales project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80559" y="8188850"/>
            <a:ext cx="7099389" cy="106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4026"/>
              </a:lnSpc>
            </a:pPr>
            <a:r>
              <a:rPr lang="en-US" sz="4474" b="1" spc="-205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supervised by Eng. kareem Bakli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9870" y="247650"/>
            <a:ext cx="9816257" cy="3037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60"/>
              </a:lnSpc>
            </a:pPr>
            <a:r>
              <a:rPr lang="en-US" sz="8623" b="1" spc="-396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3-Data analysis and </a:t>
            </a:r>
          </a:p>
          <a:p>
            <a:pPr algn="ctr">
              <a:lnSpc>
                <a:spcPts val="7760"/>
              </a:lnSpc>
            </a:pPr>
            <a:r>
              <a:rPr lang="en-US" sz="8623" b="1" spc="-396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Metrics creation</a:t>
            </a:r>
          </a:p>
          <a:p>
            <a:pPr marL="0" lvl="1" indent="0" algn="ctr">
              <a:lnSpc>
                <a:spcPts val="7760"/>
              </a:lnSpc>
            </a:pPr>
            <a:endParaRPr lang="en-US" sz="8623" b="1" spc="-396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7589000" y="2118834"/>
            <a:ext cx="3110001" cy="6049331"/>
          </a:xfrm>
          <a:custGeom>
            <a:avLst/>
            <a:gdLst/>
            <a:ahLst/>
            <a:cxnLst/>
            <a:rect l="l" t="t" r="r" b="b"/>
            <a:pathLst>
              <a:path w="3110001" h="6049331">
                <a:moveTo>
                  <a:pt x="0" y="0"/>
                </a:moveTo>
                <a:lnTo>
                  <a:pt x="3110000" y="0"/>
                </a:lnTo>
                <a:lnTo>
                  <a:pt x="3110000" y="6049332"/>
                </a:lnTo>
                <a:lnTo>
                  <a:pt x="0" y="6049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65558" y="1454776"/>
            <a:ext cx="4004312" cy="8499456"/>
          </a:xfrm>
          <a:custGeom>
            <a:avLst/>
            <a:gdLst/>
            <a:ahLst/>
            <a:cxnLst/>
            <a:rect l="l" t="t" r="r" b="b"/>
            <a:pathLst>
              <a:path w="4004312" h="8499456">
                <a:moveTo>
                  <a:pt x="0" y="0"/>
                </a:moveTo>
                <a:lnTo>
                  <a:pt x="4004312" y="0"/>
                </a:lnTo>
                <a:lnTo>
                  <a:pt x="4004312" y="8499457"/>
                </a:lnTo>
                <a:lnTo>
                  <a:pt x="0" y="8499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61" r="-456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4044353" y="2072938"/>
            <a:ext cx="13339775" cy="8032048"/>
          </a:xfrm>
          <a:custGeom>
            <a:avLst/>
            <a:gdLst/>
            <a:ahLst/>
            <a:cxnLst/>
            <a:rect l="l" t="t" r="r" b="b"/>
            <a:pathLst>
              <a:path w="13339775" h="8032048">
                <a:moveTo>
                  <a:pt x="0" y="0"/>
                </a:moveTo>
                <a:lnTo>
                  <a:pt x="13339775" y="0"/>
                </a:lnTo>
                <a:lnTo>
                  <a:pt x="13339775" y="8032048"/>
                </a:lnTo>
                <a:lnTo>
                  <a:pt x="0" y="80320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1614" y="1621739"/>
            <a:ext cx="15857686" cy="8130161"/>
          </a:xfrm>
          <a:custGeom>
            <a:avLst/>
            <a:gdLst/>
            <a:ahLst/>
            <a:cxnLst/>
            <a:rect l="l" t="t" r="r" b="b"/>
            <a:pathLst>
              <a:path w="15857686" h="8130161">
                <a:moveTo>
                  <a:pt x="0" y="0"/>
                </a:moveTo>
                <a:lnTo>
                  <a:pt x="15857686" y="0"/>
                </a:lnTo>
                <a:lnTo>
                  <a:pt x="15857686" y="8130161"/>
                </a:lnTo>
                <a:lnTo>
                  <a:pt x="0" y="81301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945921" y="-150693"/>
            <a:ext cx="14396158" cy="1179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62"/>
              </a:lnSpc>
              <a:spcBef>
                <a:spcPct val="0"/>
              </a:spcBef>
            </a:pPr>
            <a:r>
              <a:rPr lang="en-US" sz="704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Data Modeling and Relationships</a:t>
            </a:r>
          </a:p>
        </p:txBody>
      </p:sp>
    </p:spTree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59633" y="291670"/>
            <a:ext cx="7434571" cy="1723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8"/>
              </a:lnSpc>
            </a:pPr>
            <a:r>
              <a:rPr lang="en-US" sz="3731" b="1" spc="-17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7 Tables</a:t>
            </a:r>
          </a:p>
          <a:p>
            <a:pPr algn="ctr">
              <a:lnSpc>
                <a:spcPts val="3358"/>
              </a:lnSpc>
            </a:pPr>
            <a:endParaRPr lang="en-US" sz="3731" b="1" spc="-171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ctr">
              <a:lnSpc>
                <a:spcPts val="3358"/>
              </a:lnSpc>
            </a:pPr>
            <a:r>
              <a:rPr lang="en-US" sz="3731" b="1" spc="-17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1 Fact                            6 Dim_tables </a:t>
            </a:r>
          </a:p>
          <a:p>
            <a:pPr algn="l">
              <a:lnSpc>
                <a:spcPts val="3358"/>
              </a:lnSpc>
            </a:pPr>
            <a:r>
              <a:rPr lang="en-US" sz="3731" b="1" spc="-17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        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-90183" y="-335639"/>
            <a:ext cx="3382975" cy="2728679"/>
            <a:chOff x="0" y="0"/>
            <a:chExt cx="890989" cy="71866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90989" cy="718664"/>
            </a:xfrm>
            <a:custGeom>
              <a:avLst/>
              <a:gdLst/>
              <a:ahLst/>
              <a:cxnLst/>
              <a:rect l="l" t="t" r="r" b="b"/>
              <a:pathLst>
                <a:path w="890989" h="718664">
                  <a:moveTo>
                    <a:pt x="18308" y="0"/>
                  </a:moveTo>
                  <a:lnTo>
                    <a:pt x="872681" y="0"/>
                  </a:lnTo>
                  <a:cubicBezTo>
                    <a:pt x="882793" y="0"/>
                    <a:pt x="890989" y="8197"/>
                    <a:pt x="890989" y="18308"/>
                  </a:cubicBezTo>
                  <a:lnTo>
                    <a:pt x="890989" y="700356"/>
                  </a:lnTo>
                  <a:cubicBezTo>
                    <a:pt x="890989" y="705212"/>
                    <a:pt x="889060" y="709869"/>
                    <a:pt x="885627" y="713302"/>
                  </a:cubicBezTo>
                  <a:cubicBezTo>
                    <a:pt x="882194" y="716736"/>
                    <a:pt x="877537" y="718664"/>
                    <a:pt x="872681" y="718664"/>
                  </a:cubicBezTo>
                  <a:lnTo>
                    <a:pt x="18308" y="718664"/>
                  </a:lnTo>
                  <a:cubicBezTo>
                    <a:pt x="8197" y="718664"/>
                    <a:pt x="0" y="710468"/>
                    <a:pt x="0" y="700356"/>
                  </a:cubicBezTo>
                  <a:lnTo>
                    <a:pt x="0" y="18308"/>
                  </a:lnTo>
                  <a:cubicBezTo>
                    <a:pt x="0" y="8197"/>
                    <a:pt x="8197" y="0"/>
                    <a:pt x="18308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90989" cy="7567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450291"/>
            <a:ext cx="4029053" cy="1790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3619" lvl="1" indent="-416809" algn="l">
              <a:lnSpc>
                <a:spcPts val="3475"/>
              </a:lnSpc>
              <a:buAutoNum type="arabicPeriod"/>
            </a:pPr>
            <a:r>
              <a:rPr lang="en-US" sz="3861" b="1" spc="-177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table and some attrubutes before </a:t>
            </a:r>
          </a:p>
        </p:txBody>
      </p:sp>
      <p:sp>
        <p:nvSpPr>
          <p:cNvPr id="7" name="Freeform 7"/>
          <p:cNvSpPr/>
          <p:nvPr/>
        </p:nvSpPr>
        <p:spPr>
          <a:xfrm>
            <a:off x="17003404" y="8158347"/>
            <a:ext cx="2917642" cy="2971672"/>
          </a:xfrm>
          <a:custGeom>
            <a:avLst/>
            <a:gdLst/>
            <a:ahLst/>
            <a:cxnLst/>
            <a:rect l="l" t="t" r="r" b="b"/>
            <a:pathLst>
              <a:path w="2917642" h="2971672">
                <a:moveTo>
                  <a:pt x="0" y="0"/>
                </a:moveTo>
                <a:lnTo>
                  <a:pt x="2917641" y="0"/>
                </a:lnTo>
                <a:lnTo>
                  <a:pt x="2917641" y="2971672"/>
                </a:lnTo>
                <a:lnTo>
                  <a:pt x="0" y="297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457643" y="3495420"/>
            <a:ext cx="3112658" cy="5865785"/>
            <a:chOff x="0" y="0"/>
            <a:chExt cx="819795" cy="15448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9795" cy="1544898"/>
            </a:xfrm>
            <a:custGeom>
              <a:avLst/>
              <a:gdLst/>
              <a:ahLst/>
              <a:cxnLst/>
              <a:rect l="l" t="t" r="r" b="b"/>
              <a:pathLst>
                <a:path w="819795" h="1544898">
                  <a:moveTo>
                    <a:pt x="19898" y="0"/>
                  </a:moveTo>
                  <a:lnTo>
                    <a:pt x="799897" y="0"/>
                  </a:lnTo>
                  <a:cubicBezTo>
                    <a:pt x="810886" y="0"/>
                    <a:pt x="819795" y="8909"/>
                    <a:pt x="819795" y="19898"/>
                  </a:cubicBezTo>
                  <a:lnTo>
                    <a:pt x="819795" y="1525000"/>
                  </a:lnTo>
                  <a:cubicBezTo>
                    <a:pt x="819795" y="1530277"/>
                    <a:pt x="817698" y="1535338"/>
                    <a:pt x="813967" y="1539070"/>
                  </a:cubicBezTo>
                  <a:cubicBezTo>
                    <a:pt x="810235" y="1542802"/>
                    <a:pt x="805174" y="1544898"/>
                    <a:pt x="799897" y="1544898"/>
                  </a:cubicBezTo>
                  <a:lnTo>
                    <a:pt x="19898" y="1544898"/>
                  </a:lnTo>
                  <a:cubicBezTo>
                    <a:pt x="14621" y="1544898"/>
                    <a:pt x="9560" y="1542802"/>
                    <a:pt x="5828" y="1539070"/>
                  </a:cubicBezTo>
                  <a:cubicBezTo>
                    <a:pt x="2096" y="1535338"/>
                    <a:pt x="0" y="1530277"/>
                    <a:pt x="0" y="1525000"/>
                  </a:cubicBezTo>
                  <a:lnTo>
                    <a:pt x="0" y="19898"/>
                  </a:lnTo>
                  <a:cubicBezTo>
                    <a:pt x="0" y="14621"/>
                    <a:pt x="2096" y="9560"/>
                    <a:pt x="5828" y="5828"/>
                  </a:cubicBezTo>
                  <a:cubicBezTo>
                    <a:pt x="9560" y="2096"/>
                    <a:pt x="14621" y="0"/>
                    <a:pt x="19898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819795" cy="1582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251229" y="6624159"/>
            <a:ext cx="3651278" cy="3068375"/>
            <a:chOff x="0" y="0"/>
            <a:chExt cx="961653" cy="8081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61653" cy="808132"/>
            </a:xfrm>
            <a:custGeom>
              <a:avLst/>
              <a:gdLst/>
              <a:ahLst/>
              <a:cxnLst/>
              <a:rect l="l" t="t" r="r" b="b"/>
              <a:pathLst>
                <a:path w="961653" h="808132">
                  <a:moveTo>
                    <a:pt x="16963" y="0"/>
                  </a:moveTo>
                  <a:lnTo>
                    <a:pt x="944691" y="0"/>
                  </a:lnTo>
                  <a:cubicBezTo>
                    <a:pt x="949190" y="0"/>
                    <a:pt x="953504" y="1787"/>
                    <a:pt x="956685" y="4968"/>
                  </a:cubicBezTo>
                  <a:cubicBezTo>
                    <a:pt x="959866" y="8149"/>
                    <a:pt x="961653" y="12464"/>
                    <a:pt x="961653" y="16963"/>
                  </a:cubicBezTo>
                  <a:lnTo>
                    <a:pt x="961653" y="791169"/>
                  </a:lnTo>
                  <a:cubicBezTo>
                    <a:pt x="961653" y="795668"/>
                    <a:pt x="959866" y="799982"/>
                    <a:pt x="956685" y="803163"/>
                  </a:cubicBezTo>
                  <a:cubicBezTo>
                    <a:pt x="953504" y="806345"/>
                    <a:pt x="949190" y="808132"/>
                    <a:pt x="944691" y="808132"/>
                  </a:cubicBezTo>
                  <a:lnTo>
                    <a:pt x="16963" y="808132"/>
                  </a:lnTo>
                  <a:cubicBezTo>
                    <a:pt x="12464" y="808132"/>
                    <a:pt x="8149" y="806345"/>
                    <a:pt x="4968" y="803163"/>
                  </a:cubicBezTo>
                  <a:cubicBezTo>
                    <a:pt x="1787" y="799982"/>
                    <a:pt x="0" y="795668"/>
                    <a:pt x="0" y="791169"/>
                  </a:cubicBezTo>
                  <a:lnTo>
                    <a:pt x="0" y="16963"/>
                  </a:lnTo>
                  <a:cubicBezTo>
                    <a:pt x="0" y="12464"/>
                    <a:pt x="1787" y="8149"/>
                    <a:pt x="4968" y="4968"/>
                  </a:cubicBezTo>
                  <a:cubicBezTo>
                    <a:pt x="8149" y="1787"/>
                    <a:pt x="12464" y="0"/>
                    <a:pt x="16963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61653" cy="8462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4047772" y="2027259"/>
            <a:ext cx="4020855" cy="2638769"/>
            <a:chOff x="0" y="0"/>
            <a:chExt cx="1058991" cy="6949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8991" cy="694984"/>
            </a:xfrm>
            <a:custGeom>
              <a:avLst/>
              <a:gdLst/>
              <a:ahLst/>
              <a:cxnLst/>
              <a:rect l="l" t="t" r="r" b="b"/>
              <a:pathLst>
                <a:path w="1058991" h="694984">
                  <a:moveTo>
                    <a:pt x="15404" y="0"/>
                  </a:moveTo>
                  <a:lnTo>
                    <a:pt x="1043587" y="0"/>
                  </a:lnTo>
                  <a:cubicBezTo>
                    <a:pt x="1052094" y="0"/>
                    <a:pt x="1058991" y="6896"/>
                    <a:pt x="1058991" y="15404"/>
                  </a:cubicBezTo>
                  <a:lnTo>
                    <a:pt x="1058991" y="679581"/>
                  </a:lnTo>
                  <a:cubicBezTo>
                    <a:pt x="1058991" y="688088"/>
                    <a:pt x="1052094" y="694984"/>
                    <a:pt x="1043587" y="694984"/>
                  </a:cubicBezTo>
                  <a:lnTo>
                    <a:pt x="15404" y="694984"/>
                  </a:lnTo>
                  <a:cubicBezTo>
                    <a:pt x="6896" y="694984"/>
                    <a:pt x="0" y="688088"/>
                    <a:pt x="0" y="679581"/>
                  </a:cubicBezTo>
                  <a:lnTo>
                    <a:pt x="0" y="15404"/>
                  </a:lnTo>
                  <a:cubicBezTo>
                    <a:pt x="0" y="6896"/>
                    <a:pt x="6896" y="0"/>
                    <a:pt x="15404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058991" cy="73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908603" y="5021597"/>
            <a:ext cx="4684043" cy="3692958"/>
            <a:chOff x="0" y="0"/>
            <a:chExt cx="1233657" cy="97263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33657" cy="972631"/>
            </a:xfrm>
            <a:custGeom>
              <a:avLst/>
              <a:gdLst/>
              <a:ahLst/>
              <a:cxnLst/>
              <a:rect l="l" t="t" r="r" b="b"/>
              <a:pathLst>
                <a:path w="1233657" h="972631">
                  <a:moveTo>
                    <a:pt x="13223" y="0"/>
                  </a:moveTo>
                  <a:lnTo>
                    <a:pt x="1220435" y="0"/>
                  </a:lnTo>
                  <a:cubicBezTo>
                    <a:pt x="1227737" y="0"/>
                    <a:pt x="1233657" y="5920"/>
                    <a:pt x="1233657" y="13223"/>
                  </a:cubicBezTo>
                  <a:lnTo>
                    <a:pt x="1233657" y="959408"/>
                  </a:lnTo>
                  <a:cubicBezTo>
                    <a:pt x="1233657" y="962915"/>
                    <a:pt x="1232264" y="966278"/>
                    <a:pt x="1229785" y="968758"/>
                  </a:cubicBezTo>
                  <a:cubicBezTo>
                    <a:pt x="1227305" y="971238"/>
                    <a:pt x="1223942" y="972631"/>
                    <a:pt x="1220435" y="972631"/>
                  </a:cubicBezTo>
                  <a:lnTo>
                    <a:pt x="13223" y="972631"/>
                  </a:lnTo>
                  <a:cubicBezTo>
                    <a:pt x="5920" y="972631"/>
                    <a:pt x="0" y="966711"/>
                    <a:pt x="0" y="959408"/>
                  </a:cubicBezTo>
                  <a:lnTo>
                    <a:pt x="0" y="13223"/>
                  </a:lnTo>
                  <a:cubicBezTo>
                    <a:pt x="0" y="5920"/>
                    <a:pt x="5920" y="0"/>
                    <a:pt x="13223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233657" cy="10107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301952" y="2002514"/>
            <a:ext cx="3138192" cy="3496355"/>
            <a:chOff x="0" y="0"/>
            <a:chExt cx="826520" cy="92085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26520" cy="920851"/>
            </a:xfrm>
            <a:custGeom>
              <a:avLst/>
              <a:gdLst/>
              <a:ahLst/>
              <a:cxnLst/>
              <a:rect l="l" t="t" r="r" b="b"/>
              <a:pathLst>
                <a:path w="826520" h="920851">
                  <a:moveTo>
                    <a:pt x="19736" y="0"/>
                  </a:moveTo>
                  <a:lnTo>
                    <a:pt x="806784" y="0"/>
                  </a:lnTo>
                  <a:cubicBezTo>
                    <a:pt x="812018" y="0"/>
                    <a:pt x="817038" y="2079"/>
                    <a:pt x="820739" y="5781"/>
                  </a:cubicBezTo>
                  <a:cubicBezTo>
                    <a:pt x="824440" y="9482"/>
                    <a:pt x="826520" y="14502"/>
                    <a:pt x="826520" y="19736"/>
                  </a:cubicBezTo>
                  <a:lnTo>
                    <a:pt x="826520" y="901115"/>
                  </a:lnTo>
                  <a:cubicBezTo>
                    <a:pt x="826520" y="906349"/>
                    <a:pt x="824440" y="911369"/>
                    <a:pt x="820739" y="915070"/>
                  </a:cubicBezTo>
                  <a:cubicBezTo>
                    <a:pt x="817038" y="918771"/>
                    <a:pt x="812018" y="920851"/>
                    <a:pt x="806784" y="920851"/>
                  </a:cubicBezTo>
                  <a:lnTo>
                    <a:pt x="19736" y="920851"/>
                  </a:lnTo>
                  <a:cubicBezTo>
                    <a:pt x="14502" y="920851"/>
                    <a:pt x="9482" y="918771"/>
                    <a:pt x="5781" y="915070"/>
                  </a:cubicBezTo>
                  <a:cubicBezTo>
                    <a:pt x="2079" y="911369"/>
                    <a:pt x="0" y="906349"/>
                    <a:pt x="0" y="901115"/>
                  </a:cubicBezTo>
                  <a:lnTo>
                    <a:pt x="0" y="19736"/>
                  </a:lnTo>
                  <a:cubicBezTo>
                    <a:pt x="0" y="14502"/>
                    <a:pt x="2079" y="9482"/>
                    <a:pt x="5781" y="5781"/>
                  </a:cubicBezTo>
                  <a:cubicBezTo>
                    <a:pt x="9482" y="2079"/>
                    <a:pt x="14502" y="0"/>
                    <a:pt x="19736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26520" cy="9589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458109" y="4611132"/>
            <a:ext cx="31121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0" y="3604925"/>
            <a:ext cx="3823836" cy="61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 u="sng">
                <a:solidFill>
                  <a:srgbClr val="3470AC"/>
                </a:solidFill>
                <a:latin typeface="Inter"/>
                <a:ea typeface="Inter"/>
                <a:cs typeface="Inter"/>
                <a:sym typeface="Inter"/>
              </a:rPr>
              <a:t>Sales_Fact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824785" y="2011459"/>
            <a:ext cx="3823836" cy="61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 u="sng">
                <a:solidFill>
                  <a:srgbClr val="3470AC"/>
                </a:solidFill>
                <a:latin typeface="Inter"/>
                <a:ea typeface="Inter"/>
                <a:cs typeface="Inter"/>
                <a:sym typeface="Inter"/>
              </a:rPr>
              <a:t>Dim_ Region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436052" y="6711428"/>
            <a:ext cx="3251565" cy="548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38"/>
              </a:lnSpc>
              <a:spcBef>
                <a:spcPct val="0"/>
              </a:spcBef>
            </a:pPr>
            <a:r>
              <a:rPr lang="en-US" sz="3170" u="sng">
                <a:solidFill>
                  <a:srgbClr val="3470AC"/>
                </a:solidFill>
                <a:latin typeface="Inter"/>
                <a:ea typeface="Inter"/>
                <a:cs typeface="Inter"/>
                <a:sym typeface="Inter"/>
              </a:rPr>
              <a:t>Dim_customer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959130" y="2062623"/>
            <a:ext cx="3823836" cy="61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 u="sng">
                <a:solidFill>
                  <a:srgbClr val="3470AC"/>
                </a:solidFill>
                <a:latin typeface="Inter"/>
                <a:ea typeface="Inter"/>
                <a:cs typeface="Inter"/>
                <a:sym typeface="Inter"/>
              </a:rPr>
              <a:t>Dim_country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262188" y="5412124"/>
            <a:ext cx="3592022" cy="569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89"/>
              </a:lnSpc>
              <a:spcBef>
                <a:spcPct val="0"/>
              </a:spcBef>
            </a:pPr>
            <a:r>
              <a:rPr lang="en-US" sz="3421" u="sng">
                <a:solidFill>
                  <a:srgbClr val="3470AC"/>
                </a:solidFill>
                <a:latin typeface="Inter"/>
                <a:ea typeface="Inter"/>
                <a:cs typeface="Inter"/>
                <a:sym typeface="Inter"/>
              </a:rPr>
              <a:t>Dim_product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5217" y="4778914"/>
            <a:ext cx="3823836" cy="61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order id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2898" y="5553883"/>
            <a:ext cx="3823836" cy="61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 id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5217" y="6258733"/>
            <a:ext cx="3823836" cy="61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country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2608" y="6920595"/>
            <a:ext cx="3823836" cy="61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city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427250" y="7464520"/>
            <a:ext cx="3823836" cy="61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state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05425" y="8198581"/>
            <a:ext cx="3823836" cy="496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8"/>
              </a:lnSpc>
              <a:spcBef>
                <a:spcPct val="0"/>
              </a:spcBef>
            </a:pPr>
            <a:r>
              <a:rPr lang="en-US" sz="29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postal code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67937" y="8724081"/>
            <a:ext cx="3823836" cy="555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8"/>
              </a:lnSpc>
              <a:spcBef>
                <a:spcPct val="0"/>
              </a:spcBef>
            </a:pPr>
            <a:r>
              <a:rPr lang="en-US" sz="32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id</a:t>
            </a:r>
          </a:p>
        </p:txBody>
      </p:sp>
      <p:sp>
        <p:nvSpPr>
          <p:cNvPr id="36" name="AutoShape 36"/>
          <p:cNvSpPr/>
          <p:nvPr/>
        </p:nvSpPr>
        <p:spPr>
          <a:xfrm flipV="1">
            <a:off x="458198" y="6410961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7" name="AutoShape 37"/>
          <p:cNvSpPr/>
          <p:nvPr/>
        </p:nvSpPr>
        <p:spPr>
          <a:xfrm>
            <a:off x="505879" y="5601508"/>
            <a:ext cx="3017296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8" name="AutoShape 38"/>
          <p:cNvSpPr/>
          <p:nvPr/>
        </p:nvSpPr>
        <p:spPr>
          <a:xfrm flipV="1">
            <a:off x="458198" y="6928620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9" name="AutoShape 39"/>
          <p:cNvSpPr/>
          <p:nvPr/>
        </p:nvSpPr>
        <p:spPr>
          <a:xfrm flipV="1">
            <a:off x="458198" y="8055706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0" name="AutoShape 40"/>
          <p:cNvSpPr/>
          <p:nvPr/>
        </p:nvSpPr>
        <p:spPr>
          <a:xfrm>
            <a:off x="499750" y="8790756"/>
            <a:ext cx="3070550" cy="41123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1" name="AutoShape 41"/>
          <p:cNvSpPr/>
          <p:nvPr/>
        </p:nvSpPr>
        <p:spPr>
          <a:xfrm flipV="1">
            <a:off x="458198" y="7550881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2" name="AutoShape 42"/>
          <p:cNvSpPr/>
          <p:nvPr/>
        </p:nvSpPr>
        <p:spPr>
          <a:xfrm flipV="1">
            <a:off x="4314719" y="2823824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3590773" y="2915527"/>
            <a:ext cx="3823836" cy="513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8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country 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292792" y="3511523"/>
            <a:ext cx="3823836" cy="611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state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390357" y="4147176"/>
            <a:ext cx="3823836" cy="513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8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city</a:t>
            </a:r>
          </a:p>
        </p:txBody>
      </p:sp>
      <p:sp>
        <p:nvSpPr>
          <p:cNvPr id="46" name="AutoShape 46"/>
          <p:cNvSpPr/>
          <p:nvPr/>
        </p:nvSpPr>
        <p:spPr>
          <a:xfrm flipV="1">
            <a:off x="4327486" y="3539835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7" name="AutoShape 47"/>
          <p:cNvSpPr/>
          <p:nvPr/>
        </p:nvSpPr>
        <p:spPr>
          <a:xfrm flipV="1">
            <a:off x="4301952" y="4163542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8" name="TextBox 48"/>
          <p:cNvSpPr txBox="1"/>
          <p:nvPr/>
        </p:nvSpPr>
        <p:spPr>
          <a:xfrm>
            <a:off x="4531400" y="7560130"/>
            <a:ext cx="3251565" cy="51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8"/>
              </a:lnSpc>
              <a:spcBef>
                <a:spcPct val="0"/>
              </a:spcBef>
            </a:pPr>
            <a:r>
              <a:rPr lang="en-US" sz="30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 name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390784" y="8328205"/>
            <a:ext cx="3251565" cy="51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98"/>
              </a:lnSpc>
              <a:spcBef>
                <a:spcPct val="0"/>
              </a:spcBef>
            </a:pPr>
            <a:r>
              <a:rPr lang="en-US" sz="30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segment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4301952" y="9116158"/>
            <a:ext cx="3251565" cy="50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8"/>
              </a:lnSpc>
              <a:spcBef>
                <a:spcPct val="0"/>
              </a:spcBef>
            </a:pPr>
            <a:r>
              <a:rPr lang="en-US" sz="297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customer id</a:t>
            </a:r>
          </a:p>
        </p:txBody>
      </p:sp>
      <p:sp>
        <p:nvSpPr>
          <p:cNvPr id="51" name="AutoShape 51"/>
          <p:cNvSpPr/>
          <p:nvPr/>
        </p:nvSpPr>
        <p:spPr>
          <a:xfrm>
            <a:off x="4251229" y="8956144"/>
            <a:ext cx="3666688" cy="190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2" name="AutoShape 52"/>
          <p:cNvSpPr/>
          <p:nvPr/>
        </p:nvSpPr>
        <p:spPr>
          <a:xfrm flipV="1">
            <a:off x="14047772" y="2972677"/>
            <a:ext cx="3972223" cy="46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3" name="TextBox 53"/>
          <p:cNvSpPr txBox="1"/>
          <p:nvPr/>
        </p:nvSpPr>
        <p:spPr>
          <a:xfrm>
            <a:off x="13959334" y="3106663"/>
            <a:ext cx="3823836" cy="56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8"/>
              </a:lnSpc>
              <a:spcBef>
                <a:spcPct val="0"/>
              </a:spcBef>
            </a:pPr>
            <a:r>
              <a:rPr lang="en-US" sz="33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region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802247" y="3931365"/>
            <a:ext cx="3823836" cy="56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8"/>
              </a:lnSpc>
              <a:spcBef>
                <a:spcPct val="0"/>
              </a:spcBef>
            </a:pPr>
            <a:r>
              <a:rPr lang="en-US" sz="33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region id</a:t>
            </a:r>
          </a:p>
        </p:txBody>
      </p:sp>
      <p:sp>
        <p:nvSpPr>
          <p:cNvPr id="55" name="AutoShape 55"/>
          <p:cNvSpPr/>
          <p:nvPr/>
        </p:nvSpPr>
        <p:spPr>
          <a:xfrm>
            <a:off x="14047772" y="3831431"/>
            <a:ext cx="3972223" cy="1904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AutoShape 56"/>
          <p:cNvSpPr/>
          <p:nvPr/>
        </p:nvSpPr>
        <p:spPr>
          <a:xfrm>
            <a:off x="13760980" y="6219731"/>
            <a:ext cx="5255187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TextBox 57"/>
          <p:cNvSpPr txBox="1"/>
          <p:nvPr/>
        </p:nvSpPr>
        <p:spPr>
          <a:xfrm>
            <a:off x="13859950" y="6248306"/>
            <a:ext cx="3823836" cy="529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98"/>
              </a:lnSpc>
              <a:spcBef>
                <a:spcPct val="0"/>
              </a:spcBef>
            </a:pPr>
            <a:r>
              <a:rPr lang="en-US" sz="31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id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4262188" y="6902111"/>
            <a:ext cx="3360209" cy="56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8"/>
              </a:lnSpc>
              <a:spcBef>
                <a:spcPct val="0"/>
              </a:spcBef>
            </a:pPr>
            <a:r>
              <a:rPr lang="en-US" sz="33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product name</a:t>
            </a:r>
          </a:p>
        </p:txBody>
      </p:sp>
      <p:sp>
        <p:nvSpPr>
          <p:cNvPr id="59" name="AutoShape 59"/>
          <p:cNvSpPr/>
          <p:nvPr/>
        </p:nvSpPr>
        <p:spPr>
          <a:xfrm>
            <a:off x="13908603" y="6868076"/>
            <a:ext cx="4379397" cy="3287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0" name="TextBox 60"/>
          <p:cNvSpPr txBox="1"/>
          <p:nvPr/>
        </p:nvSpPr>
        <p:spPr>
          <a:xfrm>
            <a:off x="14288413" y="7474454"/>
            <a:ext cx="3360209" cy="56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8"/>
              </a:lnSpc>
              <a:spcBef>
                <a:spcPct val="0"/>
              </a:spcBef>
            </a:pPr>
            <a:r>
              <a:rPr lang="en-US" sz="33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category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4186851" y="8075371"/>
            <a:ext cx="3360209" cy="562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8"/>
              </a:lnSpc>
              <a:spcBef>
                <a:spcPct val="0"/>
              </a:spcBef>
            </a:pPr>
            <a:r>
              <a:rPr lang="en-US" sz="33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sub-category</a:t>
            </a:r>
          </a:p>
        </p:txBody>
      </p:sp>
      <p:sp>
        <p:nvSpPr>
          <p:cNvPr id="62" name="AutoShape 62"/>
          <p:cNvSpPr/>
          <p:nvPr/>
        </p:nvSpPr>
        <p:spPr>
          <a:xfrm>
            <a:off x="13829066" y="7464929"/>
            <a:ext cx="4458934" cy="859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3" name="AutoShape 63"/>
          <p:cNvSpPr/>
          <p:nvPr/>
        </p:nvSpPr>
        <p:spPr>
          <a:xfrm>
            <a:off x="13908603" y="8056320"/>
            <a:ext cx="4597967" cy="62376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4" name="Group 64"/>
          <p:cNvGrpSpPr/>
          <p:nvPr/>
        </p:nvGrpSpPr>
        <p:grpSpPr>
          <a:xfrm>
            <a:off x="8895016" y="2518036"/>
            <a:ext cx="3138192" cy="2852600"/>
            <a:chOff x="0" y="0"/>
            <a:chExt cx="826520" cy="751302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26520" cy="751302"/>
            </a:xfrm>
            <a:custGeom>
              <a:avLst/>
              <a:gdLst/>
              <a:ahLst/>
              <a:cxnLst/>
              <a:rect l="l" t="t" r="r" b="b"/>
              <a:pathLst>
                <a:path w="826520" h="751302">
                  <a:moveTo>
                    <a:pt x="19736" y="0"/>
                  </a:moveTo>
                  <a:lnTo>
                    <a:pt x="806784" y="0"/>
                  </a:lnTo>
                  <a:cubicBezTo>
                    <a:pt x="812018" y="0"/>
                    <a:pt x="817038" y="2079"/>
                    <a:pt x="820739" y="5781"/>
                  </a:cubicBezTo>
                  <a:cubicBezTo>
                    <a:pt x="824440" y="9482"/>
                    <a:pt x="826520" y="14502"/>
                    <a:pt x="826520" y="19736"/>
                  </a:cubicBezTo>
                  <a:lnTo>
                    <a:pt x="826520" y="731566"/>
                  </a:lnTo>
                  <a:cubicBezTo>
                    <a:pt x="826520" y="736800"/>
                    <a:pt x="824440" y="741820"/>
                    <a:pt x="820739" y="745521"/>
                  </a:cubicBezTo>
                  <a:cubicBezTo>
                    <a:pt x="817038" y="749223"/>
                    <a:pt x="812018" y="751302"/>
                    <a:pt x="806784" y="751302"/>
                  </a:cubicBezTo>
                  <a:lnTo>
                    <a:pt x="19736" y="751302"/>
                  </a:lnTo>
                  <a:cubicBezTo>
                    <a:pt x="14502" y="751302"/>
                    <a:pt x="9482" y="749223"/>
                    <a:pt x="5781" y="745521"/>
                  </a:cubicBezTo>
                  <a:cubicBezTo>
                    <a:pt x="2079" y="741820"/>
                    <a:pt x="0" y="736800"/>
                    <a:pt x="0" y="731566"/>
                  </a:cubicBezTo>
                  <a:lnTo>
                    <a:pt x="0" y="19736"/>
                  </a:lnTo>
                  <a:cubicBezTo>
                    <a:pt x="0" y="14502"/>
                    <a:pt x="2079" y="9482"/>
                    <a:pt x="5781" y="5781"/>
                  </a:cubicBezTo>
                  <a:cubicBezTo>
                    <a:pt x="9482" y="2079"/>
                    <a:pt x="14502" y="0"/>
                    <a:pt x="19736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0" y="-38100"/>
              <a:ext cx="826520" cy="7894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>
            <a:off x="9176919" y="6888638"/>
            <a:ext cx="3609524" cy="3036492"/>
            <a:chOff x="0" y="0"/>
            <a:chExt cx="950656" cy="799735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950656" cy="799735"/>
            </a:xfrm>
            <a:custGeom>
              <a:avLst/>
              <a:gdLst/>
              <a:ahLst/>
              <a:cxnLst/>
              <a:rect l="l" t="t" r="r" b="b"/>
              <a:pathLst>
                <a:path w="950656" h="799735">
                  <a:moveTo>
                    <a:pt x="17159" y="0"/>
                  </a:moveTo>
                  <a:lnTo>
                    <a:pt x="933498" y="0"/>
                  </a:lnTo>
                  <a:cubicBezTo>
                    <a:pt x="938048" y="0"/>
                    <a:pt x="942413" y="1808"/>
                    <a:pt x="945631" y="5026"/>
                  </a:cubicBezTo>
                  <a:cubicBezTo>
                    <a:pt x="948849" y="8244"/>
                    <a:pt x="950656" y="12608"/>
                    <a:pt x="950656" y="17159"/>
                  </a:cubicBezTo>
                  <a:lnTo>
                    <a:pt x="950656" y="782576"/>
                  </a:lnTo>
                  <a:cubicBezTo>
                    <a:pt x="950656" y="787127"/>
                    <a:pt x="948849" y="791491"/>
                    <a:pt x="945631" y="794709"/>
                  </a:cubicBezTo>
                  <a:cubicBezTo>
                    <a:pt x="942413" y="797927"/>
                    <a:pt x="938048" y="799735"/>
                    <a:pt x="933498" y="799735"/>
                  </a:cubicBezTo>
                  <a:lnTo>
                    <a:pt x="17159" y="799735"/>
                  </a:lnTo>
                  <a:cubicBezTo>
                    <a:pt x="12608" y="799735"/>
                    <a:pt x="8244" y="797927"/>
                    <a:pt x="5026" y="794709"/>
                  </a:cubicBezTo>
                  <a:cubicBezTo>
                    <a:pt x="1808" y="791491"/>
                    <a:pt x="0" y="787127"/>
                    <a:pt x="0" y="782576"/>
                  </a:cubicBezTo>
                  <a:lnTo>
                    <a:pt x="0" y="17159"/>
                  </a:lnTo>
                  <a:cubicBezTo>
                    <a:pt x="0" y="12608"/>
                    <a:pt x="1808" y="8244"/>
                    <a:pt x="5026" y="5026"/>
                  </a:cubicBezTo>
                  <a:cubicBezTo>
                    <a:pt x="8244" y="1808"/>
                    <a:pt x="12608" y="0"/>
                    <a:pt x="17159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TextBox 69"/>
            <p:cNvSpPr txBox="1"/>
            <p:nvPr/>
          </p:nvSpPr>
          <p:spPr>
            <a:xfrm>
              <a:off x="0" y="-38100"/>
              <a:ext cx="950656" cy="8378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9054889" y="6803294"/>
            <a:ext cx="3622893" cy="64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93"/>
              </a:lnSpc>
              <a:spcBef>
                <a:spcPct val="0"/>
              </a:spcBef>
            </a:pPr>
            <a:r>
              <a:rPr lang="en-US" sz="3852" u="sng">
                <a:solidFill>
                  <a:srgbClr val="3470AC"/>
                </a:solidFill>
                <a:latin typeface="Inter"/>
                <a:ea typeface="Inter"/>
                <a:cs typeface="Inter"/>
                <a:sym typeface="Inter"/>
              </a:rPr>
              <a:t>Dim_calender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8552194" y="2633165"/>
            <a:ext cx="3823836" cy="6123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98"/>
              </a:lnSpc>
              <a:spcBef>
                <a:spcPct val="0"/>
              </a:spcBef>
            </a:pPr>
            <a:r>
              <a:rPr lang="en-US" sz="3641" u="sng">
                <a:solidFill>
                  <a:srgbClr val="3470AC"/>
                </a:solidFill>
                <a:latin typeface="Inter"/>
                <a:ea typeface="Inter"/>
                <a:cs typeface="Inter"/>
                <a:sym typeface="Inter"/>
              </a:rPr>
              <a:t>Dim_ship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9327528" y="7714507"/>
            <a:ext cx="3498338" cy="561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  <a:spcBef>
                <a:spcPct val="0"/>
              </a:spcBef>
            </a:pPr>
            <a:r>
              <a:rPr lang="en-US" sz="333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date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9374531" y="8438362"/>
            <a:ext cx="3510468" cy="638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3"/>
              </a:lnSpc>
              <a:spcBef>
                <a:spcPct val="0"/>
              </a:spcBef>
            </a:pPr>
            <a:r>
              <a:rPr lang="en-US" sz="37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day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9439067" y="9181452"/>
            <a:ext cx="3232031" cy="631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13"/>
              </a:lnSpc>
              <a:spcBef>
                <a:spcPct val="0"/>
              </a:spcBef>
            </a:pPr>
            <a:r>
              <a:rPr lang="en-US" sz="3652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month</a:t>
            </a:r>
          </a:p>
        </p:txBody>
      </p:sp>
      <p:sp>
        <p:nvSpPr>
          <p:cNvPr id="75" name="AutoShape 75"/>
          <p:cNvSpPr/>
          <p:nvPr/>
        </p:nvSpPr>
        <p:spPr>
          <a:xfrm>
            <a:off x="9043101" y="8505037"/>
            <a:ext cx="378276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6" name="AutoShape 76"/>
          <p:cNvSpPr/>
          <p:nvPr/>
        </p:nvSpPr>
        <p:spPr>
          <a:xfrm>
            <a:off x="4251086" y="8256588"/>
            <a:ext cx="368238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7" name="AutoShape 77"/>
          <p:cNvSpPr/>
          <p:nvPr/>
        </p:nvSpPr>
        <p:spPr>
          <a:xfrm>
            <a:off x="4235534" y="7397845"/>
            <a:ext cx="368238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8" name="AutoShape 78"/>
          <p:cNvSpPr/>
          <p:nvPr/>
        </p:nvSpPr>
        <p:spPr>
          <a:xfrm>
            <a:off x="9093567" y="7699820"/>
            <a:ext cx="357753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9" name="AutoShape 79"/>
          <p:cNvSpPr/>
          <p:nvPr/>
        </p:nvSpPr>
        <p:spPr>
          <a:xfrm flipV="1">
            <a:off x="9176919" y="9257652"/>
            <a:ext cx="350086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0" name="TextBox 80"/>
          <p:cNvSpPr txBox="1"/>
          <p:nvPr/>
        </p:nvSpPr>
        <p:spPr>
          <a:xfrm>
            <a:off x="8552194" y="3565259"/>
            <a:ext cx="3823836" cy="513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8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ship mode</a:t>
            </a:r>
          </a:p>
        </p:txBody>
      </p:sp>
      <p:sp>
        <p:nvSpPr>
          <p:cNvPr id="81" name="TextBox 81"/>
          <p:cNvSpPr txBox="1"/>
          <p:nvPr/>
        </p:nvSpPr>
        <p:spPr>
          <a:xfrm>
            <a:off x="8539941" y="4375245"/>
            <a:ext cx="3823836" cy="513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58"/>
              </a:lnSpc>
              <a:spcBef>
                <a:spcPct val="0"/>
              </a:spcBef>
            </a:pPr>
            <a:r>
              <a:rPr lang="en-US" sz="304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ship mode id</a:t>
            </a:r>
          </a:p>
        </p:txBody>
      </p:sp>
      <p:sp>
        <p:nvSpPr>
          <p:cNvPr id="82" name="AutoShape 82"/>
          <p:cNvSpPr/>
          <p:nvPr/>
        </p:nvSpPr>
        <p:spPr>
          <a:xfrm flipV="1">
            <a:off x="8895016" y="4308570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3" name="AutoShape 83"/>
          <p:cNvSpPr/>
          <p:nvPr/>
        </p:nvSpPr>
        <p:spPr>
          <a:xfrm flipV="1">
            <a:off x="8895016" y="3447864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4" name="AutoShape 84"/>
          <p:cNvSpPr/>
          <p:nvPr/>
        </p:nvSpPr>
        <p:spPr>
          <a:xfrm flipV="1">
            <a:off x="4301952" y="4765238"/>
            <a:ext cx="3112658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5" name="TextBox 85"/>
          <p:cNvSpPr txBox="1"/>
          <p:nvPr/>
        </p:nvSpPr>
        <p:spPr>
          <a:xfrm>
            <a:off x="4301952" y="4717613"/>
            <a:ext cx="311265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5F6F7"/>
                </a:solidFill>
                <a:latin typeface="Canva Sans"/>
                <a:ea typeface="Canva Sans"/>
                <a:cs typeface="Canva Sans"/>
                <a:sym typeface="Canva Sans"/>
              </a:rPr>
              <a:t>Postal code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75950" y="7838719"/>
            <a:ext cx="2917642" cy="2971672"/>
          </a:xfrm>
          <a:custGeom>
            <a:avLst/>
            <a:gdLst/>
            <a:ahLst/>
            <a:cxnLst/>
            <a:rect l="l" t="t" r="r" b="b"/>
            <a:pathLst>
              <a:path w="2917642" h="2971672">
                <a:moveTo>
                  <a:pt x="0" y="0"/>
                </a:moveTo>
                <a:lnTo>
                  <a:pt x="2917642" y="0"/>
                </a:lnTo>
                <a:lnTo>
                  <a:pt x="2917642" y="2971672"/>
                </a:lnTo>
                <a:lnTo>
                  <a:pt x="0" y="297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924901" y="2766060"/>
            <a:ext cx="103" cy="62353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8905889" y="3973829"/>
            <a:ext cx="231184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5409901" y="2785109"/>
            <a:ext cx="3515103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147432"/>
            <a:ext cx="2230249" cy="2063994"/>
          </a:xfrm>
          <a:custGeom>
            <a:avLst/>
            <a:gdLst/>
            <a:ahLst/>
            <a:cxnLst/>
            <a:rect l="l" t="t" r="r" b="b"/>
            <a:pathLst>
              <a:path w="2230249" h="2063994">
                <a:moveTo>
                  <a:pt x="0" y="0"/>
                </a:moveTo>
                <a:lnTo>
                  <a:pt x="2230249" y="0"/>
                </a:lnTo>
                <a:lnTo>
                  <a:pt x="2230249" y="2063994"/>
                </a:lnTo>
                <a:lnTo>
                  <a:pt x="0" y="2063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5410004" y="9020498"/>
            <a:ext cx="35151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8905668" y="7819669"/>
            <a:ext cx="228857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210975" y="1918577"/>
            <a:ext cx="2447601" cy="1797710"/>
            <a:chOff x="0" y="0"/>
            <a:chExt cx="951015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1015" cy="698500"/>
            </a:xfrm>
            <a:custGeom>
              <a:avLst/>
              <a:gdLst/>
              <a:ahLst/>
              <a:cxnLst/>
              <a:rect l="l" t="t" r="r" b="b"/>
              <a:pathLst>
                <a:path w="951015" h="698500">
                  <a:moveTo>
                    <a:pt x="951015" y="349250"/>
                  </a:moveTo>
                  <a:lnTo>
                    <a:pt x="74781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47815" y="0"/>
                  </a:lnTo>
                  <a:lnTo>
                    <a:pt x="951015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722415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9415" y="582445"/>
            <a:ext cx="3430486" cy="80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  <a:spcBef>
                <a:spcPct val="0"/>
              </a:spcBef>
            </a:pPr>
            <a:r>
              <a:rPr lang="en-US" sz="47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335819" y="7351197"/>
            <a:ext cx="2761077" cy="1940233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36122" y="8101262"/>
            <a:ext cx="2322454" cy="1607206"/>
            <a:chOff x="0" y="0"/>
            <a:chExt cx="1009351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9351" cy="698500"/>
            </a:xfrm>
            <a:custGeom>
              <a:avLst/>
              <a:gdLst/>
              <a:ahLst/>
              <a:cxnLst/>
              <a:rect l="l" t="t" r="r" b="b"/>
              <a:pathLst>
                <a:path w="1009351" h="698500">
                  <a:moveTo>
                    <a:pt x="1009351" y="349250"/>
                  </a:moveTo>
                  <a:lnTo>
                    <a:pt x="80615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06151" y="0"/>
                  </a:lnTo>
                  <a:lnTo>
                    <a:pt x="1009351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78075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H="1" flipV="1">
            <a:off x="6714785" y="5870500"/>
            <a:ext cx="2210167" cy="1325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491236" y="2305630"/>
            <a:ext cx="1847240" cy="102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  <a:spcBef>
                <a:spcPct val="0"/>
              </a:spcBef>
            </a:pPr>
            <a:r>
              <a:rPr lang="en-US" sz="1948" b="1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Data cleaning and transformation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1217736" y="2826778"/>
            <a:ext cx="2375810" cy="2362611"/>
            <a:chOff x="0" y="0"/>
            <a:chExt cx="3167747" cy="3150148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3167747" cy="3150148"/>
              <a:chOff x="0" y="0"/>
              <a:chExt cx="812800" cy="80828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082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8284">
                    <a:moveTo>
                      <a:pt x="812800" y="404142"/>
                    </a:moveTo>
                    <a:lnTo>
                      <a:pt x="609600" y="808284"/>
                    </a:lnTo>
                    <a:lnTo>
                      <a:pt x="203200" y="808284"/>
                    </a:lnTo>
                    <a:lnTo>
                      <a:pt x="0" y="404142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404142"/>
                    </a:lnTo>
                    <a:close/>
                  </a:path>
                </a:pathLst>
              </a:custGeom>
              <a:solidFill>
                <a:srgbClr val="00694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14300" y="-38100"/>
                <a:ext cx="584200" cy="846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435017" y="709628"/>
              <a:ext cx="2297712" cy="2308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7"/>
                </a:lnSpc>
              </a:pPr>
              <a:r>
                <a:rPr lang="en-US" sz="2400" b="1" spc="-91" dirty="0">
                  <a:solidFill>
                    <a:srgbClr val="F5F6F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analysis &amp;</a:t>
              </a:r>
            </a:p>
            <a:p>
              <a:pPr algn="ctr">
                <a:lnSpc>
                  <a:spcPts val="2787"/>
                </a:lnSpc>
              </a:pPr>
              <a:r>
                <a:rPr lang="en-US" sz="2400" b="1" spc="-91" dirty="0">
                  <a:solidFill>
                    <a:srgbClr val="F5F6F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Metrics creation</a:t>
              </a:r>
            </a:p>
            <a:p>
              <a:pPr marL="0" lvl="0" indent="0" algn="ctr">
                <a:lnSpc>
                  <a:spcPts val="2538"/>
                </a:lnSpc>
                <a:spcBef>
                  <a:spcPct val="0"/>
                </a:spcBef>
              </a:pPr>
              <a:endParaRPr lang="en-US" sz="1813" b="1" u="sng" strike="noStrike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  <a:hlinkClick r:id="rId6" action="ppaction://hlinksldjump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3962168" y="4295588"/>
            <a:ext cx="2752617" cy="2352343"/>
            <a:chOff x="0" y="0"/>
            <a:chExt cx="3670156" cy="3136457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3670156" cy="3136457"/>
              <a:chOff x="0" y="0"/>
              <a:chExt cx="812800" cy="694606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69460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4606">
                    <a:moveTo>
                      <a:pt x="812800" y="347303"/>
                    </a:moveTo>
                    <a:lnTo>
                      <a:pt x="609600" y="694606"/>
                    </a:lnTo>
                    <a:lnTo>
                      <a:pt x="203200" y="694606"/>
                    </a:lnTo>
                    <a:lnTo>
                      <a:pt x="0" y="347303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7303"/>
                    </a:lnTo>
                    <a:close/>
                  </a:path>
                </a:pathLst>
              </a:custGeom>
              <a:solidFill>
                <a:srgbClr val="00694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114300" y="-38100"/>
                <a:ext cx="584200" cy="7327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46397" y="969547"/>
              <a:ext cx="2556180" cy="1083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40"/>
                </a:lnSpc>
                <a:spcBef>
                  <a:spcPct val="0"/>
                </a:spcBef>
              </a:pPr>
              <a:r>
                <a:rPr lang="en-US" sz="2386" b="1" u="sng" dirty="0">
                  <a:solidFill>
                    <a:schemeClr val="bg1"/>
                  </a:solidFill>
                  <a:latin typeface="Inter Bold"/>
                  <a:ea typeface="Inter Bold"/>
                  <a:cs typeface="Inter Bold"/>
                  <a:sym typeface="Inter Bold"/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Dashboard &amp; KPI’S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210975" y="8683391"/>
            <a:ext cx="2447601" cy="3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2"/>
              </a:lnSpc>
              <a:spcBef>
                <a:spcPct val="0"/>
              </a:spcBef>
            </a:pPr>
            <a:r>
              <a:rPr lang="en-US" sz="2059" b="1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recommendation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746370" y="7713994"/>
            <a:ext cx="1888085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Report storytelling &amp; interactivity</a:t>
            </a:r>
          </a:p>
        </p:txBody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23486" y="2602759"/>
            <a:ext cx="6135814" cy="5466452"/>
          </a:xfrm>
          <a:custGeom>
            <a:avLst/>
            <a:gdLst/>
            <a:ahLst/>
            <a:cxnLst/>
            <a:rect l="l" t="t" r="r" b="b"/>
            <a:pathLst>
              <a:path w="6135814" h="5466452">
                <a:moveTo>
                  <a:pt x="0" y="0"/>
                </a:moveTo>
                <a:lnTo>
                  <a:pt x="6135814" y="0"/>
                </a:lnTo>
                <a:lnTo>
                  <a:pt x="6135814" y="5466453"/>
                </a:lnTo>
                <a:lnTo>
                  <a:pt x="0" y="5466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76718"/>
            <a:ext cx="7223569" cy="212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8900" b="1" spc="-40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4-Dashboard &amp; KPI’S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650" y="3659495"/>
            <a:ext cx="9625782" cy="5931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67"/>
              </a:lnSpc>
            </a:pPr>
            <a:r>
              <a:rPr lang="en-US" sz="2762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Goal: Make the dashboard informative and easy to use</a:t>
            </a:r>
          </a:p>
          <a:p>
            <a:pPr algn="l">
              <a:lnSpc>
                <a:spcPts val="3867"/>
              </a:lnSpc>
            </a:pPr>
            <a:r>
              <a:rPr lang="en-US" sz="2762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What We Designed:</a:t>
            </a:r>
          </a:p>
          <a:p>
            <a:pPr algn="l">
              <a:lnSpc>
                <a:spcPts val="3867"/>
              </a:lnSpc>
            </a:pPr>
            <a:endParaRPr lang="en-US" sz="2762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867"/>
              </a:lnSpc>
            </a:pPr>
            <a:r>
              <a:rPr lang="en-US" sz="2762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sorting layout with top-level KPIs</a:t>
            </a:r>
          </a:p>
          <a:p>
            <a:pPr algn="l">
              <a:lnSpc>
                <a:spcPts val="3867"/>
              </a:lnSpc>
            </a:pPr>
            <a:endParaRPr lang="en-US" sz="2762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867"/>
              </a:lnSpc>
            </a:pPr>
            <a:r>
              <a:rPr lang="en-US" sz="2762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Filters to view data by Customer segment and Product Category.</a:t>
            </a:r>
          </a:p>
          <a:p>
            <a:pPr algn="l">
              <a:lnSpc>
                <a:spcPts val="3867"/>
              </a:lnSpc>
            </a:pPr>
            <a:endParaRPr lang="en-US" sz="2762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867"/>
              </a:lnSpc>
            </a:pPr>
            <a:r>
              <a:rPr lang="en-US" sz="2762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Color-coded visuals for easy reading</a:t>
            </a:r>
          </a:p>
          <a:p>
            <a:pPr algn="l">
              <a:lnSpc>
                <a:spcPts val="3867"/>
              </a:lnSpc>
            </a:pPr>
            <a:endParaRPr lang="en-US" sz="2762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867"/>
              </a:lnSpc>
            </a:pPr>
            <a:r>
              <a:rPr lang="en-US" sz="2762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Icons and charts to tell the story quickly </a:t>
            </a:r>
          </a:p>
          <a:p>
            <a:pPr algn="l">
              <a:lnSpc>
                <a:spcPts val="4786"/>
              </a:lnSpc>
              <a:spcBef>
                <a:spcPct val="0"/>
              </a:spcBef>
            </a:pPr>
            <a:endParaRPr lang="en-US" sz="2762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1376" y="2217788"/>
            <a:ext cx="6567924" cy="5851423"/>
          </a:xfrm>
          <a:custGeom>
            <a:avLst/>
            <a:gdLst/>
            <a:ahLst/>
            <a:cxnLst/>
            <a:rect l="l" t="t" r="r" b="b"/>
            <a:pathLst>
              <a:path w="6567924" h="5851423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1276718"/>
            <a:ext cx="7223569" cy="2120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8900" b="1" spc="-40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4-Dashboard &amp; KPI’S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4921" y="4717670"/>
            <a:ext cx="8904544" cy="3571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1"/>
              </a:lnSpc>
            </a:pPr>
            <a:r>
              <a:rPr lang="en-US" sz="3401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• KPIs shown: </a:t>
            </a:r>
          </a:p>
          <a:p>
            <a:pPr algn="l">
              <a:lnSpc>
                <a:spcPts val="4761"/>
              </a:lnSpc>
            </a:pPr>
            <a:r>
              <a:rPr lang="en-US" sz="3401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Total Sales, Sales by category, Total customers, AVG Sales value, orders by ship mode, Sales by month, Month name, Sales by region, </a:t>
            </a:r>
          </a:p>
          <a:p>
            <a:pPr algn="l">
              <a:lnSpc>
                <a:spcPts val="4761"/>
              </a:lnSpc>
              <a:spcBef>
                <a:spcPct val="0"/>
              </a:spcBef>
            </a:pPr>
            <a:endParaRPr lang="en-US" sz="3401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3184361" y="873327"/>
            <a:ext cx="11919278" cy="126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734"/>
              </a:lnSpc>
            </a:pPr>
            <a:r>
              <a:rPr lang="en-US" sz="10816" b="1" spc="-497" dirty="0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628587" y="4672182"/>
            <a:ext cx="6659413" cy="1996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1731" lvl="1" indent="-305865" algn="ctr">
              <a:lnSpc>
                <a:spcPts val="3966"/>
              </a:lnSpc>
              <a:buFont typeface="Arial"/>
              <a:buChar char="•"/>
            </a:pPr>
            <a:r>
              <a:rPr lang="en-US" sz="2833" dirty="0">
                <a:solidFill>
                  <a:srgbClr val="00694C"/>
                </a:solidFill>
                <a:latin typeface="Inter"/>
                <a:ea typeface="Inter"/>
                <a:cs typeface="Inter"/>
                <a:sym typeface="Inter"/>
              </a:rPr>
              <a:t>This is a clean and professional introduction slide. listing group members and provides a clear overview of the report’s structure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9FC2442-6081-02C2-799F-EAE67AB191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t="12554" r="13089" b="3131"/>
          <a:stretch>
            <a:fillRect/>
          </a:stretch>
        </p:blipFill>
        <p:spPr>
          <a:xfrm>
            <a:off x="762000" y="2095500"/>
            <a:ext cx="11277600" cy="7696200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82152" y="1346467"/>
            <a:ext cx="15923697" cy="8940533"/>
          </a:xfrm>
          <a:custGeom>
            <a:avLst/>
            <a:gdLst/>
            <a:ahLst/>
            <a:cxnLst/>
            <a:rect l="l" t="t" r="r" b="b"/>
            <a:pathLst>
              <a:path w="15923697" h="8940533">
                <a:moveTo>
                  <a:pt x="0" y="0"/>
                </a:moveTo>
                <a:lnTo>
                  <a:pt x="15923696" y="0"/>
                </a:lnTo>
                <a:lnTo>
                  <a:pt x="15923696" y="8940533"/>
                </a:lnTo>
                <a:lnTo>
                  <a:pt x="0" y="89405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69786" y="276225"/>
            <a:ext cx="160401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Sales Analysis &amp; KPIs</a:t>
            </a:r>
          </a:p>
        </p:txBody>
      </p:sp>
    </p:spTree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893391" y="2018167"/>
            <a:ext cx="14501219" cy="8865478"/>
          </a:xfrm>
          <a:custGeom>
            <a:avLst/>
            <a:gdLst/>
            <a:ahLst/>
            <a:cxnLst/>
            <a:rect l="l" t="t" r="r" b="b"/>
            <a:pathLst>
              <a:path w="14501219" h="8865478">
                <a:moveTo>
                  <a:pt x="0" y="0"/>
                </a:moveTo>
                <a:lnTo>
                  <a:pt x="14501218" y="0"/>
                </a:lnTo>
                <a:lnTo>
                  <a:pt x="14501218" y="8865478"/>
                </a:lnTo>
                <a:lnTo>
                  <a:pt x="0" y="88654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591" t="-28686" r="-61353" b="-239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701550"/>
            <a:ext cx="16230600" cy="131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464"/>
              </a:lnSpc>
            </a:pPr>
            <a:r>
              <a:rPr lang="en-US" sz="10515" b="1" spc="-483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States Sales Performance</a:t>
            </a:r>
          </a:p>
        </p:txBody>
      </p:sp>
    </p:spTree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7373" y="1791484"/>
            <a:ext cx="15213255" cy="8671043"/>
          </a:xfrm>
          <a:custGeom>
            <a:avLst/>
            <a:gdLst/>
            <a:ahLst/>
            <a:cxnLst/>
            <a:rect l="l" t="t" r="r" b="b"/>
            <a:pathLst>
              <a:path w="15213255" h="8671043">
                <a:moveTo>
                  <a:pt x="0" y="0"/>
                </a:moveTo>
                <a:lnTo>
                  <a:pt x="15213254" y="0"/>
                </a:lnTo>
                <a:lnTo>
                  <a:pt x="15213254" y="8671043"/>
                </a:lnTo>
                <a:lnTo>
                  <a:pt x="0" y="8671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84" t="-28460" r="-59866" b="-3304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542141"/>
            <a:ext cx="160401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Customer &amp; Regional Insights</a:t>
            </a:r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93237" y="2177795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90430" y="2454020"/>
            <a:ext cx="79248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Introduction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90430" y="5611988"/>
            <a:ext cx="9332120" cy="28050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64"/>
              </a:lnSpc>
            </a:pPr>
            <a:r>
              <a:rPr lang="en-US" sz="3189" b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Objective: to Build and create an interactive Power BI dashboard that analyze sales performance, identify trends, and improve decision-making</a:t>
            </a:r>
          </a:p>
          <a:p>
            <a:pPr algn="l">
              <a:lnSpc>
                <a:spcPts val="4464"/>
              </a:lnSpc>
              <a:spcBef>
                <a:spcPct val="0"/>
              </a:spcBef>
            </a:pPr>
            <a:endParaRPr lang="en-US" sz="3189" b="1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0714" y="1650312"/>
            <a:ext cx="15346572" cy="8585829"/>
          </a:xfrm>
          <a:custGeom>
            <a:avLst/>
            <a:gdLst/>
            <a:ahLst/>
            <a:cxnLst/>
            <a:rect l="l" t="t" r="r" b="b"/>
            <a:pathLst>
              <a:path w="15346572" h="8585829">
                <a:moveTo>
                  <a:pt x="0" y="0"/>
                </a:moveTo>
                <a:lnTo>
                  <a:pt x="15346572" y="0"/>
                </a:lnTo>
                <a:lnTo>
                  <a:pt x="15346572" y="8585829"/>
                </a:lnTo>
                <a:lnTo>
                  <a:pt x="0" y="85858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48" r="-448" b="-265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295275"/>
            <a:ext cx="18288000" cy="1355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747"/>
              </a:lnSpc>
            </a:pPr>
            <a:r>
              <a:rPr lang="en-US" sz="10830" b="1" spc="-498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Customer &amp; Regional Insights</a:t>
            </a:r>
          </a:p>
        </p:txBody>
      </p:sp>
    </p:spTree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23950" y="1525568"/>
            <a:ext cx="16290841" cy="9091065"/>
          </a:xfrm>
          <a:custGeom>
            <a:avLst/>
            <a:gdLst/>
            <a:ahLst/>
            <a:cxnLst/>
            <a:rect l="l" t="t" r="r" b="b"/>
            <a:pathLst>
              <a:path w="16290841" h="9091065">
                <a:moveTo>
                  <a:pt x="0" y="0"/>
                </a:moveTo>
                <a:lnTo>
                  <a:pt x="16290841" y="0"/>
                </a:lnTo>
                <a:lnTo>
                  <a:pt x="16290841" y="9091065"/>
                </a:lnTo>
                <a:lnTo>
                  <a:pt x="0" y="90910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90" t="-31635" r="-61357" b="-3603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23950" y="276225"/>
            <a:ext cx="16040100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FBF6F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Summary</a:t>
            </a:r>
          </a:p>
        </p:txBody>
      </p:sp>
    </p:spTree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75950" y="7838719"/>
            <a:ext cx="2917642" cy="2971672"/>
          </a:xfrm>
          <a:custGeom>
            <a:avLst/>
            <a:gdLst/>
            <a:ahLst/>
            <a:cxnLst/>
            <a:rect l="l" t="t" r="r" b="b"/>
            <a:pathLst>
              <a:path w="2917642" h="2971672">
                <a:moveTo>
                  <a:pt x="0" y="0"/>
                </a:moveTo>
                <a:lnTo>
                  <a:pt x="2917642" y="0"/>
                </a:lnTo>
                <a:lnTo>
                  <a:pt x="2917642" y="2971672"/>
                </a:lnTo>
                <a:lnTo>
                  <a:pt x="0" y="297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924901" y="2766060"/>
            <a:ext cx="103" cy="62353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8905889" y="3973829"/>
            <a:ext cx="231184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5409901" y="2785109"/>
            <a:ext cx="3515103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147432"/>
            <a:ext cx="2230249" cy="2063994"/>
          </a:xfrm>
          <a:custGeom>
            <a:avLst/>
            <a:gdLst/>
            <a:ahLst/>
            <a:cxnLst/>
            <a:rect l="l" t="t" r="r" b="b"/>
            <a:pathLst>
              <a:path w="2230249" h="2063994">
                <a:moveTo>
                  <a:pt x="0" y="0"/>
                </a:moveTo>
                <a:lnTo>
                  <a:pt x="2230249" y="0"/>
                </a:lnTo>
                <a:lnTo>
                  <a:pt x="2230249" y="2063994"/>
                </a:lnTo>
                <a:lnTo>
                  <a:pt x="0" y="2063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5410004" y="9020498"/>
            <a:ext cx="35151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8905668" y="7819669"/>
            <a:ext cx="228857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168003" y="1918577"/>
            <a:ext cx="2490572" cy="1829272"/>
            <a:chOff x="0" y="0"/>
            <a:chExt cx="951015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1015" cy="698500"/>
            </a:xfrm>
            <a:custGeom>
              <a:avLst/>
              <a:gdLst/>
              <a:ahLst/>
              <a:cxnLst/>
              <a:rect l="l" t="t" r="r" b="b"/>
              <a:pathLst>
                <a:path w="951015" h="698500">
                  <a:moveTo>
                    <a:pt x="951015" y="349250"/>
                  </a:moveTo>
                  <a:lnTo>
                    <a:pt x="74781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47815" y="0"/>
                  </a:lnTo>
                  <a:lnTo>
                    <a:pt x="951015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722415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9415" y="582445"/>
            <a:ext cx="3430486" cy="80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  <a:spcBef>
                <a:spcPct val="0"/>
              </a:spcBef>
            </a:pPr>
            <a:r>
              <a:rPr lang="en-US" sz="47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3049672" y="8101262"/>
            <a:ext cx="2608904" cy="1607206"/>
            <a:chOff x="0" y="0"/>
            <a:chExt cx="1009351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09351" cy="698500"/>
            </a:xfrm>
            <a:custGeom>
              <a:avLst/>
              <a:gdLst/>
              <a:ahLst/>
              <a:cxnLst/>
              <a:rect l="l" t="t" r="r" b="b"/>
              <a:pathLst>
                <a:path w="1009351" h="698500">
                  <a:moveTo>
                    <a:pt x="1009351" y="349250"/>
                  </a:moveTo>
                  <a:lnTo>
                    <a:pt x="80615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06151" y="0"/>
                  </a:lnTo>
                  <a:lnTo>
                    <a:pt x="1009351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78075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</a:t>
              </a:r>
            </a:p>
          </p:txBody>
        </p:sp>
      </p:grpSp>
      <p:sp>
        <p:nvSpPr>
          <p:cNvPr id="16" name="AutoShape 16"/>
          <p:cNvSpPr/>
          <p:nvPr/>
        </p:nvSpPr>
        <p:spPr>
          <a:xfrm flipH="1" flipV="1">
            <a:off x="6714785" y="5870500"/>
            <a:ext cx="2210167" cy="1325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3592964" y="2372301"/>
            <a:ext cx="1847240" cy="102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  <a:spcBef>
                <a:spcPct val="0"/>
              </a:spcBef>
            </a:pPr>
            <a:r>
              <a:rPr lang="en-US" sz="1948" b="1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Data cleaning and transformation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944628" y="2731435"/>
            <a:ext cx="3497693" cy="2484788"/>
            <a:chOff x="477753" y="-561534"/>
            <a:chExt cx="3782719" cy="4021159"/>
          </a:xfrm>
        </p:grpSpPr>
        <p:grpSp>
          <p:nvGrpSpPr>
            <p:cNvPr id="19" name="Group 19"/>
            <p:cNvGrpSpPr/>
            <p:nvPr/>
          </p:nvGrpSpPr>
          <p:grpSpPr>
            <a:xfrm>
              <a:off x="489228" y="-561534"/>
              <a:ext cx="3771244" cy="4021159"/>
              <a:chOff x="114300" y="-131193"/>
              <a:chExt cx="881089" cy="93947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82589" y="-131193"/>
                <a:ext cx="812800" cy="8082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8284">
                    <a:moveTo>
                      <a:pt x="812800" y="404142"/>
                    </a:moveTo>
                    <a:lnTo>
                      <a:pt x="609600" y="808284"/>
                    </a:lnTo>
                    <a:lnTo>
                      <a:pt x="203200" y="808284"/>
                    </a:lnTo>
                    <a:lnTo>
                      <a:pt x="0" y="404142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404142"/>
                    </a:lnTo>
                    <a:close/>
                  </a:path>
                </a:pathLst>
              </a:custGeom>
              <a:solidFill>
                <a:srgbClr val="00694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14300" y="-38100"/>
                <a:ext cx="584200" cy="846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477753" y="783087"/>
              <a:ext cx="2523443" cy="4390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787"/>
                </a:lnSpc>
                <a:spcBef>
                  <a:spcPct val="0"/>
                </a:spcBef>
              </a:pPr>
              <a:endParaRPr lang="en-US" sz="1991" b="1" u="sng" strike="noStrike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  <a:hlinkClick r:id="rId6" action="ppaction://hlinksldjump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3675084" y="4869235"/>
            <a:ext cx="2980575" cy="1894985"/>
            <a:chOff x="0" y="0"/>
            <a:chExt cx="2956581" cy="2526647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0"/>
              <a:ext cx="2956581" cy="2526647"/>
              <a:chOff x="0" y="0"/>
              <a:chExt cx="812800" cy="69460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69460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4606">
                    <a:moveTo>
                      <a:pt x="812800" y="347303"/>
                    </a:moveTo>
                    <a:lnTo>
                      <a:pt x="609600" y="694606"/>
                    </a:lnTo>
                    <a:lnTo>
                      <a:pt x="203200" y="694606"/>
                    </a:lnTo>
                    <a:lnTo>
                      <a:pt x="0" y="347303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7303"/>
                    </a:lnTo>
                    <a:close/>
                  </a:path>
                </a:pathLst>
              </a:custGeom>
              <a:solidFill>
                <a:srgbClr val="00694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114300" y="-38100"/>
                <a:ext cx="584200" cy="7327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440163" y="781307"/>
              <a:ext cx="2059192" cy="4235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1"/>
                </a:lnSpc>
                <a:spcBef>
                  <a:spcPct val="0"/>
                </a:spcBef>
              </a:pPr>
              <a:endParaRPr lang="en-US" sz="1922" b="1" u="sng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  <a:hlinkClick r:id="rId7" action="ppaction://hlinksldjump"/>
              </a:endParaRP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210975" y="8683391"/>
            <a:ext cx="2447601" cy="3572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82"/>
              </a:lnSpc>
              <a:spcBef>
                <a:spcPct val="0"/>
              </a:spcBef>
            </a:pPr>
            <a:r>
              <a:rPr lang="en-US" sz="2059" b="1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recommendation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458462" y="6955384"/>
            <a:ext cx="2608904" cy="2192688"/>
            <a:chOff x="163522" y="-141108"/>
            <a:chExt cx="3478538" cy="2923584"/>
          </a:xfrm>
        </p:grpSpPr>
        <p:grpSp>
          <p:nvGrpSpPr>
            <p:cNvPr id="30" name="Group 30"/>
            <p:cNvGrpSpPr/>
            <p:nvPr/>
          </p:nvGrpSpPr>
          <p:grpSpPr>
            <a:xfrm>
              <a:off x="163522" y="-141108"/>
              <a:ext cx="3478538" cy="2923584"/>
              <a:chOff x="44152" y="-38100"/>
              <a:chExt cx="939227" cy="789386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44152" y="50288"/>
                <a:ext cx="939227" cy="7009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0998">
                    <a:moveTo>
                      <a:pt x="812800" y="350499"/>
                    </a:moveTo>
                    <a:lnTo>
                      <a:pt x="609600" y="700998"/>
                    </a:lnTo>
                    <a:lnTo>
                      <a:pt x="203200" y="700998"/>
                    </a:lnTo>
                    <a:lnTo>
                      <a:pt x="0" y="350499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50499"/>
                    </a:lnTo>
                    <a:close/>
                  </a:path>
                </a:pathLst>
              </a:custGeom>
              <a:solidFill>
                <a:srgbClr val="00694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TextBox 32"/>
              <p:cNvSpPr txBox="1"/>
              <p:nvPr/>
            </p:nvSpPr>
            <p:spPr>
              <a:xfrm>
                <a:off x="114300" y="-38100"/>
                <a:ext cx="584200" cy="7390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678149" y="697821"/>
              <a:ext cx="2517446" cy="157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  <a:spcBef>
                  <a:spcPct val="0"/>
                </a:spcBef>
              </a:pPr>
              <a:r>
                <a:rPr lang="en-US" sz="2400" b="1" u="sng" dirty="0">
                  <a:solidFill>
                    <a:schemeClr val="bg1"/>
                  </a:solidFill>
                  <a:latin typeface="Inter Bold"/>
                  <a:ea typeface="Inter Bold"/>
                  <a:cs typeface="Inter Bold"/>
                  <a:sym typeface="Inter Bold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Report storytelling &amp; interactivity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34B4305-9F72-ACC6-6063-62332D08AEC9}"/>
              </a:ext>
            </a:extLst>
          </p:cNvPr>
          <p:cNvSpPr txBox="1"/>
          <p:nvPr/>
        </p:nvSpPr>
        <p:spPr>
          <a:xfrm>
            <a:off x="11653313" y="3370241"/>
            <a:ext cx="2609215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2400" b="1" spc="-9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Data analysis &amp;</a:t>
            </a:r>
          </a:p>
          <a:p>
            <a:pPr algn="ctr">
              <a:lnSpc>
                <a:spcPts val="2787"/>
              </a:lnSpc>
            </a:pPr>
            <a:r>
              <a:rPr lang="en-US" sz="2400" b="1" spc="-9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Metrics creation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6D728EF-6C45-9678-2039-A95827C1078C}"/>
              </a:ext>
            </a:extLst>
          </p:cNvPr>
          <p:cNvSpPr txBox="1"/>
          <p:nvPr/>
        </p:nvSpPr>
        <p:spPr>
          <a:xfrm>
            <a:off x="500377" y="5556925"/>
            <a:ext cx="9549580" cy="733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Dashboard &amp;</a:t>
            </a:r>
          </a:p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 KPI’S</a:t>
            </a:r>
          </a:p>
        </p:txBody>
      </p:sp>
    </p:spTree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41371" y="573699"/>
            <a:ext cx="6591792" cy="2941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516"/>
              </a:lnSpc>
            </a:pPr>
            <a:r>
              <a:rPr lang="en-US" sz="8352" b="1" spc="-384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5- Report storytelling &amp; interactivity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1371" y="3819306"/>
            <a:ext cx="7960342" cy="5184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2"/>
              </a:lnSpc>
            </a:pPr>
            <a:r>
              <a:rPr lang="en-US" sz="2651" b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Storytelling:</a:t>
            </a:r>
          </a:p>
          <a:p>
            <a:pPr algn="l">
              <a:lnSpc>
                <a:spcPts val="3712"/>
              </a:lnSpc>
            </a:pPr>
            <a:endParaRPr lang="en-US" sz="2651" b="1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  <a:p>
            <a:pPr algn="l">
              <a:lnSpc>
                <a:spcPts val="3712"/>
              </a:lnSpc>
            </a:pPr>
            <a:r>
              <a:rPr lang="en-US" sz="2651" b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Dashboard follows a clear flow: from overall sales metrics to category and region-specific insights.</a:t>
            </a:r>
          </a:p>
          <a:p>
            <a:pPr algn="l">
              <a:lnSpc>
                <a:spcPts val="3712"/>
              </a:lnSpc>
            </a:pPr>
            <a:r>
              <a:rPr lang="en-US" sz="2651" b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Key KPIs like Total Sales, Profit, and Sales Growth are highlighted at the top.</a:t>
            </a:r>
          </a:p>
          <a:p>
            <a:pPr algn="l">
              <a:lnSpc>
                <a:spcPts val="3712"/>
              </a:lnSpc>
            </a:pPr>
            <a:r>
              <a:rPr lang="en-US" sz="2651" b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Charts help explain patterns (e.g., sales by product category, regional performance over time, top customers).</a:t>
            </a:r>
          </a:p>
          <a:p>
            <a:pPr algn="l">
              <a:lnSpc>
                <a:spcPts val="3712"/>
              </a:lnSpc>
              <a:spcBef>
                <a:spcPct val="0"/>
              </a:spcBef>
            </a:pPr>
            <a:endParaRPr lang="en-US" sz="2651" b="1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551907" y="1028700"/>
            <a:ext cx="4227892" cy="4586470"/>
          </a:xfrm>
          <a:custGeom>
            <a:avLst/>
            <a:gdLst/>
            <a:ahLst/>
            <a:cxnLst/>
            <a:rect l="l" t="t" r="r" b="b"/>
            <a:pathLst>
              <a:path w="4227892" h="4586470">
                <a:moveTo>
                  <a:pt x="0" y="0"/>
                </a:moveTo>
                <a:lnTo>
                  <a:pt x="4227892" y="0"/>
                </a:lnTo>
                <a:lnTo>
                  <a:pt x="4227892" y="4586470"/>
                </a:lnTo>
                <a:lnTo>
                  <a:pt x="0" y="45864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821035" y="4899014"/>
            <a:ext cx="9013696" cy="4829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sz="274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interactivity: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  <a:endParaRPr lang="en-US" sz="2743" b="1">
              <a:solidFill>
                <a:srgbClr val="00694C"/>
              </a:solidFill>
              <a:latin typeface="Raleway Semi-Bold"/>
              <a:ea typeface="Raleway Semi-Bold"/>
              <a:cs typeface="Raleway Semi-Bold"/>
              <a:sym typeface="Raleway Semi-Bold"/>
            </a:endParaRP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sz="274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Filters added for region, product category, customer segment, and more.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sz="274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Slicers and dropdowns make it easy to explore sales data from different angles.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sz="274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Tooltips show extra info like profit margins and order details on hover.</a:t>
            </a:r>
          </a:p>
          <a:p>
            <a:pPr algn="l">
              <a:lnSpc>
                <a:spcPts val="3841"/>
              </a:lnSpc>
              <a:spcBef>
                <a:spcPct val="0"/>
              </a:spcBef>
            </a:pPr>
            <a:r>
              <a:rPr lang="en-US" sz="274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Drill-through pages let users dive into specific product or customer performance when needed.</a:t>
            </a:r>
          </a:p>
        </p:txBody>
      </p:sp>
    </p:spTree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75950" y="7838719"/>
            <a:ext cx="2917642" cy="2971672"/>
          </a:xfrm>
          <a:custGeom>
            <a:avLst/>
            <a:gdLst/>
            <a:ahLst/>
            <a:cxnLst/>
            <a:rect l="l" t="t" r="r" b="b"/>
            <a:pathLst>
              <a:path w="2917642" h="2971672">
                <a:moveTo>
                  <a:pt x="0" y="0"/>
                </a:moveTo>
                <a:lnTo>
                  <a:pt x="2917642" y="0"/>
                </a:lnTo>
                <a:lnTo>
                  <a:pt x="2917642" y="2971672"/>
                </a:lnTo>
                <a:lnTo>
                  <a:pt x="0" y="297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924901" y="2766060"/>
            <a:ext cx="103" cy="62353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8905889" y="3973829"/>
            <a:ext cx="231184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5409901" y="2785109"/>
            <a:ext cx="3515103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147432"/>
            <a:ext cx="2230249" cy="2063994"/>
          </a:xfrm>
          <a:custGeom>
            <a:avLst/>
            <a:gdLst/>
            <a:ahLst/>
            <a:cxnLst/>
            <a:rect l="l" t="t" r="r" b="b"/>
            <a:pathLst>
              <a:path w="2230249" h="2063994">
                <a:moveTo>
                  <a:pt x="0" y="0"/>
                </a:moveTo>
                <a:lnTo>
                  <a:pt x="2230249" y="0"/>
                </a:lnTo>
                <a:lnTo>
                  <a:pt x="2230249" y="2063994"/>
                </a:lnTo>
                <a:lnTo>
                  <a:pt x="0" y="2063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5410004" y="9020498"/>
            <a:ext cx="35151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8905668" y="7819669"/>
            <a:ext cx="228857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168003" y="1918577"/>
            <a:ext cx="2490572" cy="1829272"/>
            <a:chOff x="0" y="0"/>
            <a:chExt cx="951015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1015" cy="698500"/>
            </a:xfrm>
            <a:custGeom>
              <a:avLst/>
              <a:gdLst/>
              <a:ahLst/>
              <a:cxnLst/>
              <a:rect l="l" t="t" r="r" b="b"/>
              <a:pathLst>
                <a:path w="951015" h="698500">
                  <a:moveTo>
                    <a:pt x="951015" y="349250"/>
                  </a:moveTo>
                  <a:lnTo>
                    <a:pt x="74781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47815" y="0"/>
                  </a:lnTo>
                  <a:lnTo>
                    <a:pt x="951015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722415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9415" y="582445"/>
            <a:ext cx="3430486" cy="80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  <a:spcBef>
                <a:spcPct val="0"/>
              </a:spcBef>
            </a:pPr>
            <a:r>
              <a:rPr lang="en-US" sz="47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Content</a:t>
            </a:r>
          </a:p>
        </p:txBody>
      </p:sp>
      <p:sp>
        <p:nvSpPr>
          <p:cNvPr id="13" name="AutoShape 13"/>
          <p:cNvSpPr/>
          <p:nvPr/>
        </p:nvSpPr>
        <p:spPr>
          <a:xfrm flipH="1" flipV="1">
            <a:off x="6714785" y="5870500"/>
            <a:ext cx="2210167" cy="1325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3592964" y="2372301"/>
            <a:ext cx="1847240" cy="102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  <a:spcBef>
                <a:spcPct val="0"/>
              </a:spcBef>
            </a:pPr>
            <a:r>
              <a:rPr lang="en-US" sz="1948" b="1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Data cleaning and transformation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1217736" y="2826778"/>
            <a:ext cx="2609214" cy="2594719"/>
            <a:chOff x="0" y="0"/>
            <a:chExt cx="3478953" cy="345962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3478953" cy="3459625"/>
              <a:chOff x="0" y="0"/>
              <a:chExt cx="812800" cy="80828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08284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08284">
                    <a:moveTo>
                      <a:pt x="812800" y="404142"/>
                    </a:moveTo>
                    <a:lnTo>
                      <a:pt x="609600" y="808284"/>
                    </a:lnTo>
                    <a:lnTo>
                      <a:pt x="203200" y="808284"/>
                    </a:lnTo>
                    <a:lnTo>
                      <a:pt x="0" y="404142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404142"/>
                    </a:lnTo>
                    <a:close/>
                  </a:path>
                </a:pathLst>
              </a:custGeom>
              <a:solidFill>
                <a:srgbClr val="00694C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114300" y="-38100"/>
                <a:ext cx="584200" cy="84638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77753" y="783087"/>
              <a:ext cx="2523443" cy="23541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7"/>
                </a:lnSpc>
              </a:pPr>
              <a:r>
                <a:rPr lang="en-US" sz="2400" b="1" spc="-91" dirty="0">
                  <a:solidFill>
                    <a:srgbClr val="F5F6F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Data analysis &amp;</a:t>
              </a:r>
            </a:p>
            <a:p>
              <a:pPr algn="ctr">
                <a:lnSpc>
                  <a:spcPts val="2787"/>
                </a:lnSpc>
              </a:pPr>
              <a:r>
                <a:rPr lang="en-US" sz="2400" b="1" spc="-91" dirty="0">
                  <a:solidFill>
                    <a:srgbClr val="F5F6F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Metrics creation</a:t>
              </a:r>
            </a:p>
            <a:p>
              <a:pPr marL="0" lvl="0" indent="0" algn="ctr">
                <a:lnSpc>
                  <a:spcPts val="2787"/>
                </a:lnSpc>
                <a:spcBef>
                  <a:spcPct val="0"/>
                </a:spcBef>
              </a:pPr>
              <a:endParaRPr lang="en-US" sz="1991" b="1" u="sng" strike="noStrike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  <a:hlinkClick r:id="rId6" action="ppaction://hlinksldjump"/>
              </a:endParaRP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497349" y="4708872"/>
            <a:ext cx="2217436" cy="1894985"/>
            <a:chOff x="0" y="0"/>
            <a:chExt cx="2956581" cy="2526647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2956581" cy="2526647"/>
              <a:chOff x="0" y="0"/>
              <a:chExt cx="812800" cy="694606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69460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4606">
                    <a:moveTo>
                      <a:pt x="812800" y="347303"/>
                    </a:moveTo>
                    <a:lnTo>
                      <a:pt x="609600" y="694606"/>
                    </a:lnTo>
                    <a:lnTo>
                      <a:pt x="203200" y="694606"/>
                    </a:lnTo>
                    <a:lnTo>
                      <a:pt x="0" y="347303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7303"/>
                    </a:lnTo>
                    <a:close/>
                  </a:path>
                </a:pathLst>
              </a:custGeom>
              <a:solidFill>
                <a:srgbClr val="00694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114300" y="-38100"/>
                <a:ext cx="584200" cy="73270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440163" y="781307"/>
              <a:ext cx="2059192" cy="13468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91"/>
                </a:lnSpc>
                <a:spcBef>
                  <a:spcPct val="0"/>
                </a:spcBef>
              </a:pPr>
              <a:r>
                <a:rPr lang="en-US" sz="2000" b="1" dirty="0">
                  <a:solidFill>
                    <a:srgbClr val="F5F6F7"/>
                  </a:solidFill>
                  <a:latin typeface="Inter Bold"/>
                  <a:ea typeface="Inter Bold"/>
                  <a:cs typeface="Inter Bold"/>
                  <a:sym typeface="Inter Bold"/>
                </a:rPr>
                <a:t>Dashboard &amp; KPI’S</a:t>
              </a:r>
            </a:p>
            <a:p>
              <a:pPr algn="ctr">
                <a:lnSpc>
                  <a:spcPts val="2691"/>
                </a:lnSpc>
                <a:spcBef>
                  <a:spcPct val="0"/>
                </a:spcBef>
              </a:pPr>
              <a:endParaRPr lang="en-US" sz="1922" b="1" u="sng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  <a:hlinkClick r:id="rId7" action="ppaction://hlinksldjump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740934" y="8101262"/>
            <a:ext cx="2917642" cy="1606662"/>
            <a:chOff x="0" y="0"/>
            <a:chExt cx="3096605" cy="2142216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3096605" cy="2142216"/>
              <a:chOff x="0" y="0"/>
              <a:chExt cx="1009351" cy="698264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009351" cy="698264"/>
              </a:xfrm>
              <a:custGeom>
                <a:avLst/>
                <a:gdLst/>
                <a:ahLst/>
                <a:cxnLst/>
                <a:rect l="l" t="t" r="r" b="b"/>
                <a:pathLst>
                  <a:path w="1009351" h="698264">
                    <a:moveTo>
                      <a:pt x="1009351" y="349132"/>
                    </a:moveTo>
                    <a:lnTo>
                      <a:pt x="806151" y="698264"/>
                    </a:lnTo>
                    <a:lnTo>
                      <a:pt x="203200" y="698264"/>
                    </a:lnTo>
                    <a:lnTo>
                      <a:pt x="0" y="349132"/>
                    </a:lnTo>
                    <a:lnTo>
                      <a:pt x="203200" y="0"/>
                    </a:lnTo>
                    <a:lnTo>
                      <a:pt x="806151" y="0"/>
                    </a:lnTo>
                    <a:lnTo>
                      <a:pt x="1009351" y="349132"/>
                    </a:lnTo>
                    <a:close/>
                  </a:path>
                </a:pathLst>
              </a:custGeom>
              <a:solidFill>
                <a:srgbClr val="00694C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8" name="TextBox 28"/>
              <p:cNvSpPr txBox="1"/>
              <p:nvPr/>
            </p:nvSpPr>
            <p:spPr>
              <a:xfrm>
                <a:off x="114300" y="-38100"/>
                <a:ext cx="780751" cy="73636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 b="1">
                    <a:solidFill>
                      <a:srgbClr val="FFFFFF"/>
                    </a:solidFill>
                    <a:latin typeface="Inter Medium"/>
                    <a:ea typeface="Inter Medium"/>
                    <a:cs typeface="Inter Medium"/>
                    <a:sym typeface="Inter Medium"/>
                  </a:rPr>
                  <a:t> </a:t>
                </a:r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0" y="813157"/>
              <a:ext cx="3096605" cy="43865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35"/>
                </a:lnSpc>
                <a:spcBef>
                  <a:spcPct val="0"/>
                </a:spcBef>
              </a:pPr>
              <a:r>
                <a:rPr lang="en-US" sz="1953" b="1" u="sng" dirty="0">
                  <a:solidFill>
                    <a:schemeClr val="bg1"/>
                  </a:solidFill>
                  <a:latin typeface="Inter Bold"/>
                  <a:ea typeface="Inter Bold"/>
                  <a:cs typeface="Inter Bold"/>
                  <a:sym typeface="Inter Bold"/>
                  <a:hlinkClick r:id="rId8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Recommendation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1335819" y="7061215"/>
            <a:ext cx="2609005" cy="1947172"/>
            <a:chOff x="0" y="0"/>
            <a:chExt cx="3010301" cy="259622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3010301" cy="2596229"/>
              <a:chOff x="0" y="0"/>
              <a:chExt cx="812800" cy="70099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700998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0998">
                    <a:moveTo>
                      <a:pt x="812800" y="350499"/>
                    </a:moveTo>
                    <a:lnTo>
                      <a:pt x="609600" y="700998"/>
                    </a:lnTo>
                    <a:lnTo>
                      <a:pt x="203200" y="700998"/>
                    </a:lnTo>
                    <a:lnTo>
                      <a:pt x="0" y="350499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50499"/>
                    </a:lnTo>
                    <a:close/>
                  </a:path>
                </a:pathLst>
              </a:custGeom>
              <a:solidFill>
                <a:srgbClr val="00694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114300" y="-38100"/>
                <a:ext cx="584200" cy="73909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93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314833" y="514320"/>
              <a:ext cx="2517446" cy="1932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55"/>
                </a:lnSpc>
                <a:spcBef>
                  <a:spcPct val="0"/>
                </a:spcBef>
              </a:pPr>
              <a:r>
                <a:rPr lang="en-US" sz="2400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Report storytelling &amp; interactivity</a:t>
              </a:r>
            </a:p>
            <a:p>
              <a:pPr algn="ctr">
                <a:lnSpc>
                  <a:spcPts val="2255"/>
                </a:lnSpc>
                <a:spcBef>
                  <a:spcPct val="0"/>
                </a:spcBef>
              </a:pPr>
              <a:endParaRPr lang="en-US" sz="1610" b="1" u="sng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  <a:hlinkClick r:id="rId9" action="ppaction://hlinksldjump"/>
              </a:endParaRPr>
            </a:p>
          </p:txBody>
        </p:sp>
      </p:grpSp>
    </p:spTree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19200" y="1782626"/>
            <a:ext cx="8752518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7200"/>
              </a:lnSpc>
            </a:pPr>
            <a:r>
              <a:rPr lang="en-US" sz="8000" b="1" spc="-368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6- Reccomendation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54378" y="3370263"/>
            <a:ext cx="7431845" cy="33492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43"/>
              </a:lnSpc>
            </a:pPr>
            <a:r>
              <a:rPr lang="en-US" sz="2388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Summary of Priority Actions:</a:t>
            </a:r>
          </a:p>
          <a:p>
            <a:pPr marL="515600" lvl="1" indent="-257800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Boost sales in underperforming regions</a:t>
            </a:r>
          </a:p>
          <a:p>
            <a:pPr marL="515600" lvl="1" indent="-257800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Focus on high-gross profit product categories</a:t>
            </a:r>
          </a:p>
          <a:p>
            <a:pPr marL="515600" lvl="1" indent="-257800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Optimize inventory for best-selling items</a:t>
            </a:r>
          </a:p>
          <a:p>
            <a:pPr marL="515600" lvl="1" indent="-257800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Target marketing efforts by customer segment</a:t>
            </a:r>
          </a:p>
          <a:p>
            <a:pPr marL="515600" lvl="1" indent="-257800" algn="l">
              <a:lnSpc>
                <a:spcPts val="3343"/>
              </a:lnSpc>
              <a:buFont typeface="Arial"/>
              <a:buChar char="•"/>
            </a:pPr>
            <a:r>
              <a:rPr lang="en-US" sz="2388">
                <a:solidFill>
                  <a:srgbClr val="00694C"/>
                </a:solidFill>
                <a:latin typeface="Raleway"/>
                <a:ea typeface="Raleway"/>
                <a:cs typeface="Raleway"/>
                <a:sym typeface="Raleway"/>
              </a:rPr>
              <a:t>Monitor sales trends to adjust pricing and promotions</a:t>
            </a:r>
          </a:p>
          <a:p>
            <a:pPr algn="l">
              <a:lnSpc>
                <a:spcPts val="3343"/>
              </a:lnSpc>
              <a:spcBef>
                <a:spcPct val="0"/>
              </a:spcBef>
            </a:pPr>
            <a:endParaRPr lang="en-US" sz="2388">
              <a:solidFill>
                <a:srgbClr val="00694C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475" y="1314608"/>
            <a:ext cx="7657784" cy="7657784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219200" y="3489723"/>
            <a:ext cx="8144502" cy="3526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13331"/>
              </a:lnSpc>
            </a:pPr>
            <a:r>
              <a:rPr lang="en-US" sz="14812" b="1" spc="-68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Thank you !</a:t>
            </a:r>
          </a:p>
        </p:txBody>
      </p:sp>
      <p:sp>
        <p:nvSpPr>
          <p:cNvPr id="4" name="Freeform 4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1376" y="2217788"/>
            <a:ext cx="6567924" cy="5851423"/>
          </a:xfrm>
          <a:custGeom>
            <a:avLst/>
            <a:gdLst/>
            <a:ahLst/>
            <a:cxnLst/>
            <a:rect l="l" t="t" r="r" b="b"/>
            <a:pathLst>
              <a:path w="6567924" h="5851423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214490" y="4231306"/>
            <a:ext cx="1796868" cy="1328120"/>
          </a:xfrm>
          <a:custGeom>
            <a:avLst/>
            <a:gdLst/>
            <a:ahLst/>
            <a:cxnLst/>
            <a:rect l="l" t="t" r="r" b="b"/>
            <a:pathLst>
              <a:path w="1796868" h="1328120">
                <a:moveTo>
                  <a:pt x="0" y="0"/>
                </a:moveTo>
                <a:lnTo>
                  <a:pt x="1796869" y="0"/>
                </a:lnTo>
                <a:lnTo>
                  <a:pt x="1796869" y="1328120"/>
                </a:lnTo>
                <a:lnTo>
                  <a:pt x="0" y="13281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986172" y="6267921"/>
            <a:ext cx="2025186" cy="1468816"/>
          </a:xfrm>
          <a:custGeom>
            <a:avLst/>
            <a:gdLst/>
            <a:ahLst/>
            <a:cxnLst/>
            <a:rect l="l" t="t" r="r" b="b"/>
            <a:pathLst>
              <a:path w="2025186" h="1468816">
                <a:moveTo>
                  <a:pt x="0" y="0"/>
                </a:moveTo>
                <a:lnTo>
                  <a:pt x="2025187" y="0"/>
                </a:lnTo>
                <a:lnTo>
                  <a:pt x="2025187" y="1468816"/>
                </a:lnTo>
                <a:lnTo>
                  <a:pt x="0" y="1468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986172" y="8445231"/>
            <a:ext cx="2025186" cy="1446562"/>
          </a:xfrm>
          <a:custGeom>
            <a:avLst/>
            <a:gdLst/>
            <a:ahLst/>
            <a:cxnLst/>
            <a:rect l="l" t="t" r="r" b="b"/>
            <a:pathLst>
              <a:path w="2025186" h="1446562">
                <a:moveTo>
                  <a:pt x="0" y="0"/>
                </a:moveTo>
                <a:lnTo>
                  <a:pt x="2025187" y="0"/>
                </a:lnTo>
                <a:lnTo>
                  <a:pt x="2025187" y="1446562"/>
                </a:lnTo>
                <a:lnTo>
                  <a:pt x="0" y="14465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23385" y="1492576"/>
            <a:ext cx="6831826" cy="1110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010"/>
              </a:lnSpc>
            </a:pPr>
            <a:r>
              <a:rPr lang="en-US" sz="8900" b="1" spc="-409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Tools used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73725" y="4400244"/>
            <a:ext cx="3018166" cy="1609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83"/>
              </a:lnSpc>
            </a:pPr>
            <a:r>
              <a:rPr lang="en-US" sz="5202" b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Excel </a:t>
            </a:r>
          </a:p>
          <a:p>
            <a:pPr algn="l">
              <a:lnSpc>
                <a:spcPts val="5602"/>
              </a:lnSpc>
              <a:spcBef>
                <a:spcPct val="0"/>
              </a:spcBef>
            </a:pPr>
            <a:endParaRPr lang="en-US" sz="5202" b="1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309296" y="4408807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6544146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631190"/>
            <a:ext cx="1676876" cy="1249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03.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866245" y="6153767"/>
            <a:ext cx="3277755" cy="209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2"/>
              </a:lnSpc>
            </a:pPr>
            <a:r>
              <a:rPr lang="en-US" sz="4001" b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Microsoft Power Bi </a:t>
            </a:r>
          </a:p>
          <a:p>
            <a:pPr algn="l">
              <a:lnSpc>
                <a:spcPts val="5602"/>
              </a:lnSpc>
              <a:spcBef>
                <a:spcPct val="0"/>
              </a:spcBef>
            </a:pPr>
            <a:endParaRPr lang="en-US" sz="4001" b="1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500443" y="8431257"/>
            <a:ext cx="6393184" cy="1388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2"/>
              </a:lnSpc>
            </a:pPr>
            <a:r>
              <a:rPr lang="en-US" sz="4001" b="1">
                <a:solidFill>
                  <a:srgbClr val="00694C"/>
                </a:solidFill>
                <a:latin typeface="Raleway Bold"/>
                <a:ea typeface="Raleway Bold"/>
                <a:cs typeface="Raleway Bold"/>
                <a:sym typeface="Raleway Bold"/>
              </a:rPr>
              <a:t>Python (Pandas Library)</a:t>
            </a:r>
          </a:p>
          <a:p>
            <a:pPr algn="l">
              <a:lnSpc>
                <a:spcPts val="5602"/>
              </a:lnSpc>
              <a:spcBef>
                <a:spcPct val="0"/>
              </a:spcBef>
            </a:pPr>
            <a:endParaRPr lang="en-US" sz="4001" b="1">
              <a:solidFill>
                <a:srgbClr val="00694C"/>
              </a:solidFill>
              <a:latin typeface="Raleway Bold"/>
              <a:ea typeface="Raleway Bold"/>
              <a:cs typeface="Raleway Bold"/>
              <a:sym typeface="Raleway Bold"/>
            </a:endParaRPr>
          </a:p>
        </p:txBody>
      </p: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75950" y="7838719"/>
            <a:ext cx="2917642" cy="2971672"/>
          </a:xfrm>
          <a:custGeom>
            <a:avLst/>
            <a:gdLst/>
            <a:ahLst/>
            <a:cxnLst/>
            <a:rect l="l" t="t" r="r" b="b"/>
            <a:pathLst>
              <a:path w="2917642" h="2971672">
                <a:moveTo>
                  <a:pt x="0" y="0"/>
                </a:moveTo>
                <a:lnTo>
                  <a:pt x="2917642" y="0"/>
                </a:lnTo>
                <a:lnTo>
                  <a:pt x="2917642" y="2971672"/>
                </a:lnTo>
                <a:lnTo>
                  <a:pt x="0" y="297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924901" y="2766060"/>
            <a:ext cx="103" cy="62353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8905889" y="3973829"/>
            <a:ext cx="231184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5409901" y="2785109"/>
            <a:ext cx="3515103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147432"/>
            <a:ext cx="2230249" cy="2063994"/>
          </a:xfrm>
          <a:custGeom>
            <a:avLst/>
            <a:gdLst/>
            <a:ahLst/>
            <a:cxnLst/>
            <a:rect l="l" t="t" r="r" b="b"/>
            <a:pathLst>
              <a:path w="2230249" h="2063994">
                <a:moveTo>
                  <a:pt x="0" y="0"/>
                </a:moveTo>
                <a:lnTo>
                  <a:pt x="2230249" y="0"/>
                </a:lnTo>
                <a:lnTo>
                  <a:pt x="2230249" y="2063994"/>
                </a:lnTo>
                <a:lnTo>
                  <a:pt x="0" y="2063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5410004" y="9020498"/>
            <a:ext cx="35151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8905668" y="7819669"/>
            <a:ext cx="228857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979415" y="582445"/>
            <a:ext cx="3430486" cy="80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  <a:spcBef>
                <a:spcPct val="0"/>
              </a:spcBef>
            </a:pPr>
            <a:r>
              <a:rPr lang="en-US" sz="47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107104" y="4801786"/>
            <a:ext cx="2363474" cy="2031110"/>
            <a:chOff x="0" y="0"/>
            <a:chExt cx="812800" cy="6985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403795" y="6967790"/>
            <a:ext cx="2769197" cy="2052708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r>
                <a:rPr lang="en-US" sz="2400" b="1" dirty="0">
                  <a:solidFill>
                    <a:srgbClr val="FFFFFF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Report storytelling &amp; interactivity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872043" y="8133488"/>
            <a:ext cx="2699157" cy="1812120"/>
            <a:chOff x="-31067" y="0"/>
            <a:chExt cx="1040418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09351" cy="698500"/>
            </a:xfrm>
            <a:custGeom>
              <a:avLst/>
              <a:gdLst/>
              <a:ahLst/>
              <a:cxnLst/>
              <a:rect l="l" t="t" r="r" b="b"/>
              <a:pathLst>
                <a:path w="1009351" h="698500">
                  <a:moveTo>
                    <a:pt x="1009351" y="349250"/>
                  </a:moveTo>
                  <a:lnTo>
                    <a:pt x="80615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06151" y="0"/>
                  </a:lnTo>
                  <a:lnTo>
                    <a:pt x="1009351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-31067" y="188582"/>
              <a:ext cx="1009351" cy="32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 dirty="0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</a:t>
              </a:r>
              <a:r>
                <a:rPr lang="en-US" sz="2400" b="1" dirty="0" err="1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Reccomendation</a:t>
              </a:r>
              <a:endParaRPr lang="en-US" sz="2400" b="1" dirty="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217736" y="2826778"/>
            <a:ext cx="2609214" cy="2242294"/>
            <a:chOff x="0" y="0"/>
            <a:chExt cx="812800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6714785" y="5870500"/>
            <a:ext cx="2210167" cy="1325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3" name="Group 23"/>
          <p:cNvGrpSpPr/>
          <p:nvPr/>
        </p:nvGrpSpPr>
        <p:grpSpPr>
          <a:xfrm>
            <a:off x="2811351" y="1504590"/>
            <a:ext cx="2524088" cy="2672470"/>
            <a:chOff x="506887" y="-184308"/>
            <a:chExt cx="3365450" cy="3563293"/>
          </a:xfrm>
        </p:grpSpPr>
        <p:sp>
          <p:nvSpPr>
            <p:cNvPr id="26" name="TextBox 26"/>
            <p:cNvSpPr txBox="1"/>
            <p:nvPr/>
          </p:nvSpPr>
          <p:spPr>
            <a:xfrm>
              <a:off x="552925" y="-184308"/>
              <a:ext cx="3273373" cy="356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06887" y="593933"/>
              <a:ext cx="3365450" cy="5815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27"/>
                </a:lnSpc>
                <a:spcBef>
                  <a:spcPct val="0"/>
                </a:spcBef>
              </a:pPr>
              <a:r>
                <a:rPr lang="en-US" sz="2662" b="1" dirty="0">
                  <a:solidFill>
                    <a:schemeClr val="bg1"/>
                  </a:solidFill>
                  <a:latin typeface="Inter Bold"/>
                  <a:ea typeface="Inter Bold"/>
                  <a:cs typeface="Inter Bold"/>
                  <a:sym typeface="Inter Bold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1576052" y="3404567"/>
            <a:ext cx="1892583" cy="1765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2400" b="1" spc="-9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Data analysis &amp;</a:t>
            </a:r>
          </a:p>
          <a:p>
            <a:pPr algn="ctr">
              <a:lnSpc>
                <a:spcPts val="2787"/>
              </a:lnSpc>
            </a:pPr>
            <a:r>
              <a:rPr lang="en-US" sz="2400" b="1" spc="-9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Metrics creation</a:t>
            </a:r>
          </a:p>
          <a:p>
            <a:pPr algn="ctr">
              <a:lnSpc>
                <a:spcPts val="2787"/>
              </a:lnSpc>
              <a:spcBef>
                <a:spcPct val="0"/>
              </a:spcBef>
            </a:pPr>
            <a:endParaRPr lang="en-US" sz="1991" b="1" spc="-91" dirty="0">
              <a:solidFill>
                <a:srgbClr val="F5F6F7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4367164" y="5469113"/>
            <a:ext cx="1920591" cy="829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 b="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Dashboard &amp; KPI’S</a:t>
            </a:r>
          </a:p>
        </p:txBody>
      </p:sp>
      <p:grpSp>
        <p:nvGrpSpPr>
          <p:cNvPr id="30" name="Group 10">
            <a:extLst>
              <a:ext uri="{FF2B5EF4-FFF2-40B4-BE49-F238E27FC236}">
                <a16:creationId xmlns:a16="http://schemas.microsoft.com/office/drawing/2014/main" id="{6A356F7F-F50A-16E8-B466-8FE37A5B3036}"/>
              </a:ext>
            </a:extLst>
          </p:cNvPr>
          <p:cNvGrpSpPr/>
          <p:nvPr/>
        </p:nvGrpSpPr>
        <p:grpSpPr>
          <a:xfrm>
            <a:off x="2230249" y="1824243"/>
            <a:ext cx="3074965" cy="2149586"/>
            <a:chOff x="-36002" y="-40744"/>
            <a:chExt cx="812800" cy="739244"/>
          </a:xfrm>
        </p:grpSpPr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9A532523-A50F-844F-0EB3-D1B1D13F7408}"/>
                </a:ext>
              </a:extLst>
            </p:cNvPr>
            <p:cNvSpPr/>
            <p:nvPr/>
          </p:nvSpPr>
          <p:spPr>
            <a:xfrm>
              <a:off x="-36002" y="-40744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TextBox 12">
              <a:extLst>
                <a:ext uri="{FF2B5EF4-FFF2-40B4-BE49-F238E27FC236}">
                  <a16:creationId xmlns:a16="http://schemas.microsoft.com/office/drawing/2014/main" id="{ED3DC0FC-DB34-EEB5-D38A-9C26479DDC35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29">
            <a:extLst>
              <a:ext uri="{FF2B5EF4-FFF2-40B4-BE49-F238E27FC236}">
                <a16:creationId xmlns:a16="http://schemas.microsoft.com/office/drawing/2014/main" id="{1BD94518-AC36-5CF6-E67D-13D02F747784}"/>
              </a:ext>
            </a:extLst>
          </p:cNvPr>
          <p:cNvSpPr txBox="1"/>
          <p:nvPr/>
        </p:nvSpPr>
        <p:spPr>
          <a:xfrm>
            <a:off x="2467085" y="2359731"/>
            <a:ext cx="2512267" cy="812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46"/>
              </a:lnSpc>
              <a:spcBef>
                <a:spcPct val="0"/>
              </a:spcBef>
            </a:pPr>
            <a:r>
              <a:rPr lang="en-US" sz="2390" b="1" u="sng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Data Cleaning &amp; Transformation</a:t>
            </a:r>
          </a:p>
        </p:txBody>
      </p:sp>
    </p:spTree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DF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801" y="4614305"/>
            <a:ext cx="6350341" cy="62018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487510" y="2960083"/>
            <a:ext cx="5978972" cy="2453284"/>
            <a:chOff x="0" y="0"/>
            <a:chExt cx="1574709" cy="6461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4709" cy="646132"/>
            </a:xfrm>
            <a:custGeom>
              <a:avLst/>
              <a:gdLst/>
              <a:ahLst/>
              <a:cxnLst/>
              <a:rect l="l" t="t" r="r" b="b"/>
              <a:pathLst>
                <a:path w="1574709" h="646132">
                  <a:moveTo>
                    <a:pt x="787354" y="0"/>
                  </a:moveTo>
                  <a:cubicBezTo>
                    <a:pt x="352511" y="0"/>
                    <a:pt x="0" y="144642"/>
                    <a:pt x="0" y="323066"/>
                  </a:cubicBezTo>
                  <a:cubicBezTo>
                    <a:pt x="0" y="501491"/>
                    <a:pt x="352511" y="646132"/>
                    <a:pt x="787354" y="646132"/>
                  </a:cubicBezTo>
                  <a:cubicBezTo>
                    <a:pt x="1222198" y="646132"/>
                    <a:pt x="1574709" y="501491"/>
                    <a:pt x="1574709" y="323066"/>
                  </a:cubicBezTo>
                  <a:cubicBezTo>
                    <a:pt x="1574709" y="144642"/>
                    <a:pt x="1222198" y="0"/>
                    <a:pt x="787354" y="0"/>
                  </a:cubicBez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7629" y="22475"/>
              <a:ext cx="1279451" cy="5630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5155104" y="435401"/>
            <a:ext cx="7977792" cy="194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72"/>
              </a:lnSpc>
            </a:pPr>
            <a:r>
              <a:rPr lang="en-US" sz="8191" b="1" spc="-376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2- Data cleaning &amp; transformation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56152" y="2960083"/>
            <a:ext cx="7708807" cy="2552767"/>
            <a:chOff x="0" y="0"/>
            <a:chExt cx="1423914" cy="47152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23914" cy="471528"/>
            </a:xfrm>
            <a:custGeom>
              <a:avLst/>
              <a:gdLst/>
              <a:ahLst/>
              <a:cxnLst/>
              <a:rect l="l" t="t" r="r" b="b"/>
              <a:pathLst>
                <a:path w="1423914" h="471528">
                  <a:moveTo>
                    <a:pt x="711957" y="0"/>
                  </a:moveTo>
                  <a:cubicBezTo>
                    <a:pt x="318754" y="0"/>
                    <a:pt x="0" y="105555"/>
                    <a:pt x="0" y="235764"/>
                  </a:cubicBezTo>
                  <a:cubicBezTo>
                    <a:pt x="0" y="365973"/>
                    <a:pt x="318754" y="471528"/>
                    <a:pt x="711957" y="471528"/>
                  </a:cubicBezTo>
                  <a:cubicBezTo>
                    <a:pt x="1105160" y="471528"/>
                    <a:pt x="1423914" y="365973"/>
                    <a:pt x="1423914" y="235764"/>
                  </a:cubicBezTo>
                  <a:cubicBezTo>
                    <a:pt x="1423914" y="105555"/>
                    <a:pt x="1105160" y="0"/>
                    <a:pt x="711957" y="0"/>
                  </a:cubicBez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33492" y="6106"/>
              <a:ext cx="1156930" cy="4212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6594811"/>
            <a:ext cx="12257643" cy="3185571"/>
            <a:chOff x="0" y="0"/>
            <a:chExt cx="2860430" cy="7433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860430" cy="743381"/>
            </a:xfrm>
            <a:custGeom>
              <a:avLst/>
              <a:gdLst/>
              <a:ahLst/>
              <a:cxnLst/>
              <a:rect l="l" t="t" r="r" b="b"/>
              <a:pathLst>
                <a:path w="2860430" h="743381">
                  <a:moveTo>
                    <a:pt x="1430215" y="0"/>
                  </a:moveTo>
                  <a:cubicBezTo>
                    <a:pt x="640329" y="0"/>
                    <a:pt x="0" y="166412"/>
                    <a:pt x="0" y="371691"/>
                  </a:cubicBezTo>
                  <a:cubicBezTo>
                    <a:pt x="0" y="576970"/>
                    <a:pt x="640329" y="743381"/>
                    <a:pt x="1430215" y="743381"/>
                  </a:cubicBezTo>
                  <a:cubicBezTo>
                    <a:pt x="2220101" y="743381"/>
                    <a:pt x="2860430" y="576970"/>
                    <a:pt x="2860430" y="371691"/>
                  </a:cubicBezTo>
                  <a:cubicBezTo>
                    <a:pt x="2860430" y="166412"/>
                    <a:pt x="2220101" y="0"/>
                    <a:pt x="1430215" y="0"/>
                  </a:cubicBez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68165" y="31592"/>
              <a:ext cx="2324099" cy="6420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060058" y="3557364"/>
            <a:ext cx="5062914" cy="14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1"/>
              </a:lnSpc>
              <a:spcBef>
                <a:spcPct val="0"/>
              </a:spcBef>
            </a:pPr>
            <a:r>
              <a:rPr lang="en-US" sz="2708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🧩 Handling missing values and duplicates correct errors, changing data type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3610" y="3335304"/>
            <a:ext cx="6375501" cy="1754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  <a:spcBef>
                <a:spcPct val="0"/>
              </a:spcBef>
            </a:pPr>
            <a:r>
              <a:rPr lang="en-US" sz="252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✅started with 7 original tables (</a:t>
            </a:r>
            <a:r>
              <a:rPr lang="en-US" sz="2526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Sales_Fact</a:t>
            </a:r>
            <a:r>
              <a:rPr lang="en-US" sz="252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, Calendar, </a:t>
            </a:r>
            <a:r>
              <a:rPr lang="en-US" sz="2526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Dim_country</a:t>
            </a:r>
            <a:r>
              <a:rPr lang="en-US" sz="252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2526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Dim_Customer</a:t>
            </a:r>
            <a:r>
              <a:rPr lang="en-US" sz="252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, </a:t>
            </a:r>
            <a:r>
              <a:rPr lang="en-US" sz="2526" b="1" dirty="0" err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Dim_Product,Dim_Region,Dim_ship</a:t>
            </a:r>
            <a:r>
              <a:rPr lang="en-US" sz="2526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95951" y="7013392"/>
            <a:ext cx="8138429" cy="207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5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📊 IN Python (Importing Pandas library) to:</a:t>
            </a:r>
          </a:p>
          <a:p>
            <a:pPr algn="ctr">
              <a:lnSpc>
                <a:spcPts val="3257"/>
              </a:lnSpc>
            </a:pPr>
            <a:r>
              <a:rPr lang="en-US" sz="23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identifying missing values, summarizing statistics, and visualizing key insights like sales distribution.</a:t>
            </a:r>
          </a:p>
          <a:p>
            <a:pPr algn="ctr">
              <a:lnSpc>
                <a:spcPts val="3257"/>
              </a:lnSpc>
              <a:spcBef>
                <a:spcPct val="0"/>
              </a:spcBef>
            </a:pPr>
            <a:r>
              <a:rPr lang="en-US" sz="2326" b="1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It concluded by saving the cleaned and analyzed data in CSV and Excel formats for future use.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4148269" cy="8844717"/>
          </a:xfrm>
          <a:custGeom>
            <a:avLst/>
            <a:gdLst/>
            <a:ahLst/>
            <a:cxnLst/>
            <a:rect l="l" t="t" r="r" b="b"/>
            <a:pathLst>
              <a:path w="4148269" h="8844717">
                <a:moveTo>
                  <a:pt x="0" y="0"/>
                </a:moveTo>
                <a:lnTo>
                  <a:pt x="4148269" y="0"/>
                </a:lnTo>
                <a:lnTo>
                  <a:pt x="4148269" y="8844717"/>
                </a:lnTo>
                <a:lnTo>
                  <a:pt x="0" y="8844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66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186993" y="3772250"/>
            <a:ext cx="11417343" cy="5486050"/>
          </a:xfrm>
          <a:custGeom>
            <a:avLst/>
            <a:gdLst/>
            <a:ahLst/>
            <a:cxnLst/>
            <a:rect l="l" t="t" r="r" b="b"/>
            <a:pathLst>
              <a:path w="11417343" h="5486050">
                <a:moveTo>
                  <a:pt x="0" y="0"/>
                </a:moveTo>
                <a:lnTo>
                  <a:pt x="11417343" y="0"/>
                </a:lnTo>
                <a:lnTo>
                  <a:pt x="11417343" y="5486050"/>
                </a:lnTo>
                <a:lnTo>
                  <a:pt x="0" y="54860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0" r="-1762" b="-33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972450" y="828291"/>
            <a:ext cx="7977792" cy="194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372"/>
              </a:lnSpc>
            </a:pPr>
            <a:r>
              <a:rPr lang="en-US" sz="8191" b="1" spc="-376">
                <a:solidFill>
                  <a:srgbClr val="3F3F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2- Data cleaning &amp; transformation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B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2397" y="1787949"/>
            <a:ext cx="15121275" cy="7673211"/>
          </a:xfrm>
          <a:custGeom>
            <a:avLst/>
            <a:gdLst/>
            <a:ahLst/>
            <a:cxnLst/>
            <a:rect l="l" t="t" r="r" b="b"/>
            <a:pathLst>
              <a:path w="15121275" h="7673211">
                <a:moveTo>
                  <a:pt x="0" y="0"/>
                </a:moveTo>
                <a:lnTo>
                  <a:pt x="15121275" y="0"/>
                </a:lnTo>
                <a:lnTo>
                  <a:pt x="15121275" y="7673211"/>
                </a:lnTo>
                <a:lnTo>
                  <a:pt x="0" y="7673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95" r="-1404" b="-99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240824" y="219075"/>
            <a:ext cx="7806352" cy="998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13"/>
              </a:lnSpc>
            </a:pPr>
            <a:r>
              <a:rPr lang="en-US" sz="8015" b="1" spc="-368">
                <a:solidFill>
                  <a:srgbClr val="3F3F3F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VIZ using Python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75950" y="7838719"/>
            <a:ext cx="2917642" cy="2971672"/>
          </a:xfrm>
          <a:custGeom>
            <a:avLst/>
            <a:gdLst/>
            <a:ahLst/>
            <a:cxnLst/>
            <a:rect l="l" t="t" r="r" b="b"/>
            <a:pathLst>
              <a:path w="2917642" h="2971672">
                <a:moveTo>
                  <a:pt x="0" y="0"/>
                </a:moveTo>
                <a:lnTo>
                  <a:pt x="2917642" y="0"/>
                </a:lnTo>
                <a:lnTo>
                  <a:pt x="2917642" y="2971672"/>
                </a:lnTo>
                <a:lnTo>
                  <a:pt x="0" y="2971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8924901" y="2766060"/>
            <a:ext cx="103" cy="62353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 flipV="1">
            <a:off x="8905889" y="3973829"/>
            <a:ext cx="231184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 flipV="1">
            <a:off x="5409901" y="2785109"/>
            <a:ext cx="3515103" cy="381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0" y="147432"/>
            <a:ext cx="2230249" cy="2063994"/>
          </a:xfrm>
          <a:custGeom>
            <a:avLst/>
            <a:gdLst/>
            <a:ahLst/>
            <a:cxnLst/>
            <a:rect l="l" t="t" r="r" b="b"/>
            <a:pathLst>
              <a:path w="2230249" h="2063994">
                <a:moveTo>
                  <a:pt x="0" y="0"/>
                </a:moveTo>
                <a:lnTo>
                  <a:pt x="2230249" y="0"/>
                </a:lnTo>
                <a:lnTo>
                  <a:pt x="2230249" y="2063994"/>
                </a:lnTo>
                <a:lnTo>
                  <a:pt x="0" y="20639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 flipV="1">
            <a:off x="5410004" y="9020498"/>
            <a:ext cx="3515103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 flipV="1">
            <a:off x="8905668" y="7819669"/>
            <a:ext cx="228857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3168003" y="1918577"/>
            <a:ext cx="2490572" cy="1829272"/>
            <a:chOff x="0" y="0"/>
            <a:chExt cx="951015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51015" cy="698500"/>
            </a:xfrm>
            <a:custGeom>
              <a:avLst/>
              <a:gdLst/>
              <a:ahLst/>
              <a:cxnLst/>
              <a:rect l="l" t="t" r="r" b="b"/>
              <a:pathLst>
                <a:path w="951015" h="698500">
                  <a:moveTo>
                    <a:pt x="951015" y="349250"/>
                  </a:moveTo>
                  <a:lnTo>
                    <a:pt x="747815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747815" y="0"/>
                  </a:lnTo>
                  <a:lnTo>
                    <a:pt x="951015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722415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979415" y="582445"/>
            <a:ext cx="3430486" cy="806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5"/>
              </a:lnSpc>
              <a:spcBef>
                <a:spcPct val="0"/>
              </a:spcBef>
            </a:pPr>
            <a:r>
              <a:rPr lang="en-US" sz="4775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Content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497349" y="4708872"/>
            <a:ext cx="2217436" cy="1905609"/>
            <a:chOff x="0" y="0"/>
            <a:chExt cx="812800" cy="6985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462293" y="6865137"/>
            <a:ext cx="3124650" cy="1816081"/>
            <a:chOff x="0" y="0"/>
            <a:chExt cx="812800" cy="6985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853380" y="8101262"/>
            <a:ext cx="2805196" cy="1607206"/>
            <a:chOff x="0" y="0"/>
            <a:chExt cx="1009351" cy="6985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009351" cy="698500"/>
            </a:xfrm>
            <a:custGeom>
              <a:avLst/>
              <a:gdLst/>
              <a:ahLst/>
              <a:cxnLst/>
              <a:rect l="l" t="t" r="r" b="b"/>
              <a:pathLst>
                <a:path w="1009351" h="698500">
                  <a:moveTo>
                    <a:pt x="1009351" y="349250"/>
                  </a:moveTo>
                  <a:lnTo>
                    <a:pt x="80615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806151" y="0"/>
                  </a:lnTo>
                  <a:lnTo>
                    <a:pt x="1009351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14300" y="-38100"/>
              <a:ext cx="78075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 b="1">
                  <a:solidFill>
                    <a:srgbClr val="FFFFFF"/>
                  </a:solidFill>
                  <a:latin typeface="Inter Medium"/>
                  <a:ea typeface="Inter Medium"/>
                  <a:cs typeface="Inter Medium"/>
                  <a:sym typeface="Inter Medium"/>
                </a:rPr>
                <a:t> 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 flipH="1" flipV="1">
            <a:off x="6714785" y="5870500"/>
            <a:ext cx="2210167" cy="13254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3531011" y="2377533"/>
            <a:ext cx="1847240" cy="10259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  <a:spcBef>
                <a:spcPct val="0"/>
              </a:spcBef>
            </a:pPr>
            <a:r>
              <a:rPr lang="en-US" sz="1948" b="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Data cleaning and transformation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688290" y="5422042"/>
            <a:ext cx="1835554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85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Dashboard &amp; KPI’S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69786" y="8729207"/>
            <a:ext cx="2572382" cy="351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82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recommendation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58475" y="7330748"/>
            <a:ext cx="2245583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255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Report storytelling &amp; interactivity</a:t>
            </a:r>
          </a:p>
          <a:p>
            <a:pPr algn="ctr">
              <a:lnSpc>
                <a:spcPts val="2255"/>
              </a:lnSpc>
              <a:spcBef>
                <a:spcPct val="0"/>
              </a:spcBef>
            </a:pPr>
            <a:endParaRPr lang="en-US" sz="2300" b="1" u="sng" dirty="0">
              <a:solidFill>
                <a:srgbClr val="FFFFFF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32" name="Group 24"/>
          <p:cNvGrpSpPr/>
          <p:nvPr/>
        </p:nvGrpSpPr>
        <p:grpSpPr>
          <a:xfrm>
            <a:off x="11911788" y="2544314"/>
            <a:ext cx="2229753" cy="2407070"/>
            <a:chOff x="576385" y="-192128"/>
            <a:chExt cx="2973004" cy="4268096"/>
          </a:xfrm>
        </p:grpSpPr>
        <p:sp>
          <p:nvSpPr>
            <p:cNvPr id="36" name="TextBox 27"/>
            <p:cNvSpPr txBox="1"/>
            <p:nvPr/>
          </p:nvSpPr>
          <p:spPr>
            <a:xfrm>
              <a:off x="576385" y="-192128"/>
              <a:ext cx="2945968" cy="4268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34" name="TextBox 28"/>
            <p:cNvSpPr txBox="1"/>
            <p:nvPr/>
          </p:nvSpPr>
          <p:spPr>
            <a:xfrm>
              <a:off x="576385" y="1228095"/>
              <a:ext cx="2973004" cy="1646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284"/>
                </a:lnSpc>
                <a:spcBef>
                  <a:spcPct val="0"/>
                </a:spcBef>
              </a:pPr>
              <a:r>
                <a:rPr lang="en-US" sz="2346" b="1" strike="noStrike" dirty="0">
                  <a:solidFill>
                    <a:schemeClr val="bg1"/>
                  </a:solidFill>
                  <a:latin typeface="Inter Bold"/>
                  <a:ea typeface="Inter Bold"/>
                  <a:cs typeface="Inter Bold"/>
                  <a:sym typeface="Inter Bold"/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Data Analysis and Metrics Creation</a:t>
              </a:r>
              <a:endParaRPr lang="en-US" sz="2346" b="1" strike="noStrike" dirty="0">
                <a:solidFill>
                  <a:srgbClr val="0000FF"/>
                </a:solidFill>
                <a:latin typeface="Inter Bold"/>
                <a:ea typeface="Inter Bold"/>
                <a:cs typeface="Inter Bold"/>
                <a:sym typeface="Inter Bold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</p:grpSp>
      <p:grpSp>
        <p:nvGrpSpPr>
          <p:cNvPr id="37" name="Group 19">
            <a:extLst>
              <a:ext uri="{FF2B5EF4-FFF2-40B4-BE49-F238E27FC236}">
                <a16:creationId xmlns:a16="http://schemas.microsoft.com/office/drawing/2014/main" id="{8AD7173F-05C7-5E36-6E4F-873A630BFDF9}"/>
              </a:ext>
            </a:extLst>
          </p:cNvPr>
          <p:cNvGrpSpPr/>
          <p:nvPr/>
        </p:nvGrpSpPr>
        <p:grpSpPr>
          <a:xfrm>
            <a:off x="11401475" y="2824656"/>
            <a:ext cx="2609214" cy="2242294"/>
            <a:chOff x="0" y="0"/>
            <a:chExt cx="812800" cy="698500"/>
          </a:xfrm>
        </p:grpSpPr>
        <p:sp>
          <p:nvSpPr>
            <p:cNvPr id="38" name="Freeform 20">
              <a:extLst>
                <a:ext uri="{FF2B5EF4-FFF2-40B4-BE49-F238E27FC236}">
                  <a16:creationId xmlns:a16="http://schemas.microsoft.com/office/drawing/2014/main" id="{477C2983-D6C1-4CE3-CC6A-C4EE617E54E6}"/>
                </a:ext>
              </a:extLst>
            </p:cNvPr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694C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TextBox 21">
              <a:extLst>
                <a:ext uri="{FF2B5EF4-FFF2-40B4-BE49-F238E27FC236}">
                  <a16:creationId xmlns:a16="http://schemas.microsoft.com/office/drawing/2014/main" id="{E6B3AAD0-4943-67E5-7624-3F2085A351AE}"/>
                </a:ext>
              </a:extLst>
            </p:cNvPr>
            <p:cNvSpPr txBox="1"/>
            <p:nvPr/>
          </p:nvSpPr>
          <p:spPr>
            <a:xfrm>
              <a:off x="114300" y="-38100"/>
              <a:ext cx="5842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18D1694E-B580-71DF-74EB-C85D2951DBEB}"/>
              </a:ext>
            </a:extLst>
          </p:cNvPr>
          <p:cNvSpPr txBox="1"/>
          <p:nvPr/>
        </p:nvSpPr>
        <p:spPr>
          <a:xfrm>
            <a:off x="7931292" y="3502579"/>
            <a:ext cx="9549580" cy="79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87"/>
              </a:lnSpc>
            </a:pPr>
            <a:r>
              <a:rPr lang="en-US" sz="2300" b="1" u="sng" spc="-9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Data analysis &amp;</a:t>
            </a:r>
          </a:p>
          <a:p>
            <a:pPr algn="ctr">
              <a:lnSpc>
                <a:spcPts val="2787"/>
              </a:lnSpc>
            </a:pPr>
            <a:r>
              <a:rPr lang="en-US" sz="2300" b="1" u="sng" spc="-91" dirty="0">
                <a:solidFill>
                  <a:srgbClr val="F5F6F7"/>
                </a:solidFill>
                <a:latin typeface="Inter Bold"/>
                <a:ea typeface="Inter Bold"/>
                <a:cs typeface="Inter Bold"/>
                <a:sym typeface="Inter Bold"/>
              </a:rPr>
              <a:t>Metrics creation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88647" y="3918500"/>
            <a:ext cx="5759845" cy="4944885"/>
            <a:chOff x="0" y="0"/>
            <a:chExt cx="1516996" cy="13023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16996" cy="1302357"/>
            </a:xfrm>
            <a:custGeom>
              <a:avLst/>
              <a:gdLst/>
              <a:ahLst/>
              <a:cxnLst/>
              <a:rect l="l" t="t" r="r" b="b"/>
              <a:pathLst>
                <a:path w="1516996" h="1302357">
                  <a:moveTo>
                    <a:pt x="10753" y="0"/>
                  </a:moveTo>
                  <a:lnTo>
                    <a:pt x="1506243" y="0"/>
                  </a:lnTo>
                  <a:cubicBezTo>
                    <a:pt x="1509095" y="0"/>
                    <a:pt x="1511830" y="1133"/>
                    <a:pt x="1513847" y="3149"/>
                  </a:cubicBezTo>
                  <a:cubicBezTo>
                    <a:pt x="1515863" y="5166"/>
                    <a:pt x="1516996" y="7901"/>
                    <a:pt x="1516996" y="10753"/>
                  </a:cubicBezTo>
                  <a:lnTo>
                    <a:pt x="1516996" y="1291604"/>
                  </a:lnTo>
                  <a:cubicBezTo>
                    <a:pt x="1516996" y="1297542"/>
                    <a:pt x="1512182" y="1302357"/>
                    <a:pt x="1506243" y="1302357"/>
                  </a:cubicBezTo>
                  <a:lnTo>
                    <a:pt x="10753" y="1302357"/>
                  </a:lnTo>
                  <a:cubicBezTo>
                    <a:pt x="4814" y="1302357"/>
                    <a:pt x="0" y="1297542"/>
                    <a:pt x="0" y="1291604"/>
                  </a:cubicBezTo>
                  <a:lnTo>
                    <a:pt x="0" y="10753"/>
                  </a:lnTo>
                  <a:cubicBezTo>
                    <a:pt x="0" y="4814"/>
                    <a:pt x="4814" y="0"/>
                    <a:pt x="10753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516996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215665" y="1304925"/>
            <a:ext cx="13856669" cy="239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3-Data analysis and </a:t>
            </a:r>
          </a:p>
          <a:p>
            <a:pPr marL="0" lvl="1" indent="0" algn="ctr">
              <a:lnSpc>
                <a:spcPts val="9037"/>
              </a:lnSpc>
            </a:pPr>
            <a:r>
              <a:rPr lang="en-US" sz="10041" b="1" spc="-461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Metrics creation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558214" y="4562475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01.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722054" y="3918500"/>
            <a:ext cx="5759845" cy="4944885"/>
            <a:chOff x="0" y="0"/>
            <a:chExt cx="1516996" cy="130235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16996" cy="1302357"/>
            </a:xfrm>
            <a:custGeom>
              <a:avLst/>
              <a:gdLst/>
              <a:ahLst/>
              <a:cxnLst/>
              <a:rect l="l" t="t" r="r" b="b"/>
              <a:pathLst>
                <a:path w="1516996" h="1302357">
                  <a:moveTo>
                    <a:pt x="10753" y="0"/>
                  </a:moveTo>
                  <a:lnTo>
                    <a:pt x="1506243" y="0"/>
                  </a:lnTo>
                  <a:cubicBezTo>
                    <a:pt x="1509095" y="0"/>
                    <a:pt x="1511830" y="1133"/>
                    <a:pt x="1513847" y="3149"/>
                  </a:cubicBezTo>
                  <a:cubicBezTo>
                    <a:pt x="1515863" y="5166"/>
                    <a:pt x="1516996" y="7901"/>
                    <a:pt x="1516996" y="10753"/>
                  </a:cubicBezTo>
                  <a:lnTo>
                    <a:pt x="1516996" y="1291604"/>
                  </a:lnTo>
                  <a:cubicBezTo>
                    <a:pt x="1516996" y="1297542"/>
                    <a:pt x="1512182" y="1302357"/>
                    <a:pt x="1506243" y="1302357"/>
                  </a:cubicBezTo>
                  <a:lnTo>
                    <a:pt x="10753" y="1302357"/>
                  </a:lnTo>
                  <a:cubicBezTo>
                    <a:pt x="4814" y="1302357"/>
                    <a:pt x="0" y="1297542"/>
                    <a:pt x="0" y="1291604"/>
                  </a:cubicBezTo>
                  <a:lnTo>
                    <a:pt x="0" y="10753"/>
                  </a:lnTo>
                  <a:cubicBezTo>
                    <a:pt x="0" y="4814"/>
                    <a:pt x="4814" y="0"/>
                    <a:pt x="10753" y="0"/>
                  </a:cubicBezTo>
                  <a:close/>
                </a:path>
              </a:pathLst>
            </a:custGeom>
            <a:solidFill>
              <a:srgbClr val="A9DFD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16996" cy="13404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1227029" y="4562475"/>
            <a:ext cx="2420710" cy="1495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0800"/>
              </a:lnSpc>
            </a:pPr>
            <a:r>
              <a:rPr lang="en-US" sz="12000" b="1" spc="-552">
                <a:solidFill>
                  <a:srgbClr val="00694C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02.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5665" y="6524625"/>
            <a:ext cx="5104555" cy="14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6"/>
              </a:lnSpc>
              <a:spcBef>
                <a:spcPct val="0"/>
              </a:spcBef>
            </a:pPr>
            <a:r>
              <a:rPr lang="en-US" sz="273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we defined relationship as it is  a  key to data modelling to connect tables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91595" y="6524625"/>
            <a:ext cx="5220762" cy="1442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826"/>
              </a:lnSpc>
              <a:spcBef>
                <a:spcPct val="0"/>
              </a:spcBef>
            </a:pPr>
            <a:r>
              <a:rPr lang="en-US" sz="2733" b="1">
                <a:solidFill>
                  <a:srgbClr val="00694C"/>
                </a:solidFill>
                <a:latin typeface="Raleway Semi-Bold"/>
                <a:ea typeface="Raleway Semi-Bold"/>
                <a:cs typeface="Raleway Semi-Bold"/>
                <a:sym typeface="Raleway Semi-Bold"/>
              </a:rPr>
              <a:t>we used Dax to Calculate Total sales, Gross profit, Customer, regional and Shipping insights</a:t>
            </a:r>
          </a:p>
        </p:txBody>
      </p: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655</Words>
  <Application>Microsoft Office PowerPoint</Application>
  <PresentationFormat>Custom</PresentationFormat>
  <Paragraphs>148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Raleway Medium</vt:lpstr>
      <vt:lpstr>Raleway</vt:lpstr>
      <vt:lpstr>Canva Sans</vt:lpstr>
      <vt:lpstr>Raleway Semi-Bold</vt:lpstr>
      <vt:lpstr>Inter Bold</vt:lpstr>
      <vt:lpstr>Calibri</vt:lpstr>
      <vt:lpstr>Inter Medium</vt:lpstr>
      <vt:lpstr>Arial</vt:lpstr>
      <vt:lpstr>Inter</vt:lpstr>
      <vt:lpstr>Raleway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superstore sales project</dc:title>
  <cp:lastModifiedBy>mariam Atef</cp:lastModifiedBy>
  <cp:revision>2</cp:revision>
  <dcterms:created xsi:type="dcterms:W3CDTF">2006-08-16T00:00:00Z</dcterms:created>
  <dcterms:modified xsi:type="dcterms:W3CDTF">2025-09-29T12:35:11Z</dcterms:modified>
  <dc:identifier>DAGmn9TYELg</dc:identifier>
</cp:coreProperties>
</file>